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2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A9A9A"/>
    <a:srgbClr val="004A8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91" autoAdjust="0"/>
    <p:restoredTop sz="96231" autoAdjust="0"/>
  </p:normalViewPr>
  <p:slideViewPr>
    <p:cSldViewPr>
      <p:cViewPr>
        <p:scale>
          <a:sx n="94" d="100"/>
          <a:sy n="94" d="100"/>
        </p:scale>
        <p:origin x="-1056" y="2742"/>
      </p:cViewPr>
      <p:guideLst>
        <p:guide orient="horz" pos="2880"/>
        <p:guide pos="228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40DCB678-6BB8-244E-9703-4566E6BF5B26}" type="datetimeFigureOut">
              <a:rPr lang="en-US" smtClean="0"/>
              <a:pPr/>
              <a:t>1/23/2021</a:t>
            </a:fld>
            <a:endParaRPr lang="en-US"/>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2D55766A-761E-E34B-B14C-96464E3AB039}" type="slidenum">
              <a:rPr lang="en-US" smtClean="0"/>
              <a:pPr/>
              <a:t>‹#›</a:t>
            </a:fld>
            <a:endParaRPr lang="en-US"/>
          </a:p>
        </p:txBody>
      </p:sp>
    </p:spTree>
    <p:extLst>
      <p:ext uri="{BB962C8B-B14F-4D97-AF65-F5344CB8AC3E}">
        <p14:creationId xmlns:p14="http://schemas.microsoft.com/office/powerpoint/2010/main" xmlns="" val="130208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1</a:t>
            </a:fld>
            <a:endParaRPr lang="en-US"/>
          </a:p>
        </p:txBody>
      </p:sp>
    </p:spTree>
    <p:extLst>
      <p:ext uri="{BB962C8B-B14F-4D97-AF65-F5344CB8AC3E}">
        <p14:creationId xmlns:p14="http://schemas.microsoft.com/office/powerpoint/2010/main" xmlns="" val="2253257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2</a:t>
            </a:fld>
            <a:endParaRPr lang="en-US"/>
          </a:p>
        </p:txBody>
      </p:sp>
    </p:spTree>
    <p:extLst>
      <p:ext uri="{BB962C8B-B14F-4D97-AF65-F5344CB8AC3E}">
        <p14:creationId xmlns:p14="http://schemas.microsoft.com/office/powerpoint/2010/main" xmlns="" val="65004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3</a:t>
            </a:fld>
            <a:endParaRPr lang="en-US"/>
          </a:p>
        </p:txBody>
      </p:sp>
    </p:spTree>
    <p:extLst>
      <p:ext uri="{BB962C8B-B14F-4D97-AF65-F5344CB8AC3E}">
        <p14:creationId xmlns:p14="http://schemas.microsoft.com/office/powerpoint/2010/main" xmlns="" val="136769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4</a:t>
            </a:fld>
            <a:endParaRPr lang="en-US"/>
          </a:p>
        </p:txBody>
      </p:sp>
    </p:spTree>
    <p:extLst>
      <p:ext uri="{BB962C8B-B14F-4D97-AF65-F5344CB8AC3E}">
        <p14:creationId xmlns:p14="http://schemas.microsoft.com/office/powerpoint/2010/main" xmlns="" val="2004907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5</a:t>
            </a:fld>
            <a:endParaRPr lang="en-US"/>
          </a:p>
        </p:txBody>
      </p:sp>
    </p:spTree>
    <p:extLst>
      <p:ext uri="{BB962C8B-B14F-4D97-AF65-F5344CB8AC3E}">
        <p14:creationId xmlns:p14="http://schemas.microsoft.com/office/powerpoint/2010/main" xmlns="" val="395516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6</a:t>
            </a:fld>
            <a:endParaRPr lang="en-US"/>
          </a:p>
        </p:txBody>
      </p:sp>
    </p:spTree>
    <p:extLst>
      <p:ext uri="{BB962C8B-B14F-4D97-AF65-F5344CB8AC3E}">
        <p14:creationId xmlns:p14="http://schemas.microsoft.com/office/powerpoint/2010/main" xmlns="" val="873290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7</a:t>
            </a:fld>
            <a:endParaRPr lang="en-US"/>
          </a:p>
        </p:txBody>
      </p:sp>
    </p:spTree>
    <p:extLst>
      <p:ext uri="{BB962C8B-B14F-4D97-AF65-F5344CB8AC3E}">
        <p14:creationId xmlns:p14="http://schemas.microsoft.com/office/powerpoint/2010/main" xmlns="" val="2151415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8</a:t>
            </a:fld>
            <a:endParaRPr lang="en-US"/>
          </a:p>
        </p:txBody>
      </p:sp>
    </p:spTree>
    <p:extLst>
      <p:ext uri="{BB962C8B-B14F-4D97-AF65-F5344CB8AC3E}">
        <p14:creationId xmlns:p14="http://schemas.microsoft.com/office/powerpoint/2010/main" xmlns="" val="1227928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9299" y="322465"/>
            <a:ext cx="6724251" cy="467359"/>
          </a:xfrm>
          <a:prstGeom prst="rect">
            <a:avLst/>
          </a:prstGeom>
        </p:spPr>
        <p:txBody>
          <a:bodyPr wrap="square" lIns="0" tIns="0" rIns="0" bIns="0">
            <a:spAutoFit/>
          </a:bodyPr>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wedeservebetter@hipvhype.co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hyperlink" Target="http://www.lohiaworldspac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xmlns="" id="{91172394-65E4-8540-B646-A5E4A21A9DDD}"/>
              </a:ext>
            </a:extLst>
          </p:cNvPr>
          <p:cNvSpPr/>
          <p:nvPr/>
        </p:nvSpPr>
        <p:spPr>
          <a:xfrm>
            <a:off x="17236"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highlight>
                <a:srgbClr val="C0C0C0"/>
              </a:highlight>
            </a:endParaRPr>
          </a:p>
        </p:txBody>
      </p:sp>
      <p:sp>
        <p:nvSpPr>
          <p:cNvPr id="2" name="object 2"/>
          <p:cNvSpPr txBox="1"/>
          <p:nvPr/>
        </p:nvSpPr>
        <p:spPr>
          <a:xfrm>
            <a:off x="419299" y="1625142"/>
            <a:ext cx="4831715" cy="1292662"/>
          </a:xfrm>
          <a:prstGeom prst="rect">
            <a:avLst/>
          </a:prstGeom>
        </p:spPr>
        <p:txBody>
          <a:bodyPr vert="horz" wrap="square" lIns="0" tIns="205740" rIns="0" bIns="0" rtlCol="0">
            <a:spAutoFit/>
          </a:bodyPr>
          <a:lstStyle/>
          <a:p>
            <a:pPr marL="12700">
              <a:lnSpc>
                <a:spcPct val="100000"/>
              </a:lnSpc>
              <a:spcBef>
                <a:spcPts val="1620"/>
              </a:spcBef>
            </a:pPr>
            <a:r>
              <a:rPr sz="2900" spc="50" dirty="0">
                <a:solidFill>
                  <a:srgbClr val="231F20"/>
                </a:solidFill>
                <a:latin typeface="Roboto" panose="02000000000000000000" pitchFamily="2" charset="0"/>
                <a:ea typeface="Roboto" panose="02000000000000000000" pitchFamily="2" charset="0"/>
                <a:cs typeface="Arial"/>
              </a:rPr>
              <a:t>Better </a:t>
            </a:r>
            <a:r>
              <a:rPr sz="2900" spc="5" dirty="0">
                <a:solidFill>
                  <a:srgbClr val="231F20"/>
                </a:solidFill>
                <a:latin typeface="Roboto" panose="02000000000000000000" pitchFamily="2" charset="0"/>
                <a:ea typeface="Roboto" panose="02000000000000000000" pitchFamily="2" charset="0"/>
                <a:cs typeface="Arial"/>
              </a:rPr>
              <a:t>Buildings</a:t>
            </a:r>
            <a:r>
              <a:rPr sz="2900" spc="-385" dirty="0">
                <a:solidFill>
                  <a:srgbClr val="231F20"/>
                </a:solidFill>
                <a:latin typeface="Roboto" panose="02000000000000000000" pitchFamily="2" charset="0"/>
                <a:ea typeface="Roboto" panose="02000000000000000000" pitchFamily="2" charset="0"/>
                <a:cs typeface="Arial"/>
              </a:rPr>
              <a:t> </a:t>
            </a:r>
            <a:r>
              <a:rPr sz="2900" spc="95" dirty="0">
                <a:solidFill>
                  <a:srgbClr val="231F20"/>
                </a:solidFill>
                <a:latin typeface="Roboto" panose="02000000000000000000" pitchFamily="2" charset="0"/>
                <a:ea typeface="Roboto" panose="02000000000000000000" pitchFamily="2" charset="0"/>
                <a:cs typeface="Arial"/>
              </a:rPr>
              <a:t>-</a:t>
            </a:r>
            <a:endParaRPr sz="2900" dirty="0">
              <a:latin typeface="Roboto" panose="02000000000000000000" pitchFamily="2" charset="0"/>
              <a:ea typeface="Roboto" panose="02000000000000000000" pitchFamily="2" charset="0"/>
              <a:cs typeface="Arial"/>
            </a:endParaRPr>
          </a:p>
          <a:p>
            <a:pPr marL="12700">
              <a:lnSpc>
                <a:spcPct val="100000"/>
              </a:lnSpc>
              <a:spcBef>
                <a:spcPts val="1520"/>
              </a:spcBef>
            </a:pPr>
            <a:r>
              <a:rPr lang="en-US" sz="2900" spc="5" dirty="0" smtClean="0">
                <a:solidFill>
                  <a:srgbClr val="231F20"/>
                </a:solidFill>
                <a:latin typeface="Roboto" panose="02000000000000000000" pitchFamily="2" charset="0"/>
                <a:ea typeface="Roboto" panose="02000000000000000000" pitchFamily="2" charset="0"/>
                <a:cs typeface="Arial"/>
              </a:rPr>
              <a:t>Project Civil Engineer</a:t>
            </a:r>
            <a:endParaRPr sz="2900" dirty="0">
              <a:latin typeface="Roboto" panose="02000000000000000000" pitchFamily="2" charset="0"/>
              <a:ea typeface="Roboto" panose="02000000000000000000" pitchFamily="2" charset="0"/>
              <a:cs typeface="Arial"/>
            </a:endParaRPr>
          </a:p>
        </p:txBody>
      </p:sp>
      <p:sp>
        <p:nvSpPr>
          <p:cNvPr id="3" name="object 3"/>
          <p:cNvSpPr txBox="1"/>
          <p:nvPr/>
        </p:nvSpPr>
        <p:spPr>
          <a:xfrm>
            <a:off x="419299" y="387553"/>
            <a:ext cx="1160145" cy="386080"/>
          </a:xfrm>
          <a:prstGeom prst="rect">
            <a:avLst/>
          </a:prstGeom>
        </p:spPr>
        <p:txBody>
          <a:bodyPr vert="horz" wrap="square" lIns="0" tIns="22860" rIns="0" bIns="0" rtlCol="0">
            <a:spAutoFit/>
          </a:bodyPr>
          <a:lstStyle/>
          <a:p>
            <a:pPr marL="12700" marR="5080">
              <a:lnSpc>
                <a:spcPts val="1400"/>
              </a:lnSpc>
              <a:spcBef>
                <a:spcPts val="180"/>
              </a:spcBef>
            </a:pPr>
            <a:r>
              <a:rPr sz="1200" spc="10" dirty="0">
                <a:solidFill>
                  <a:srgbClr val="231F20"/>
                </a:solidFill>
                <a:latin typeface="Arial"/>
                <a:cs typeface="Arial"/>
              </a:rPr>
              <a:t>Last </a:t>
            </a:r>
            <a:r>
              <a:rPr sz="1200" spc="5" dirty="0">
                <a:solidFill>
                  <a:srgbClr val="231F20"/>
                </a:solidFill>
                <a:latin typeface="Arial"/>
                <a:cs typeface="Arial"/>
              </a:rPr>
              <a:t>Update</a:t>
            </a:r>
            <a:r>
              <a:rPr sz="1200" spc="5">
                <a:solidFill>
                  <a:srgbClr val="231F20"/>
                </a:solidFill>
                <a:latin typeface="Arial"/>
                <a:cs typeface="Arial"/>
              </a:rPr>
              <a:t>:  </a:t>
            </a:r>
            <a:r>
              <a:rPr lang="en-US" sz="1200" spc="25" dirty="0" smtClean="0">
                <a:solidFill>
                  <a:srgbClr val="231F20"/>
                </a:solidFill>
                <a:latin typeface="Arial"/>
                <a:cs typeface="Arial"/>
              </a:rPr>
              <a:t>January</a:t>
            </a:r>
            <a:r>
              <a:rPr sz="1200" spc="-105" smtClean="0">
                <a:solidFill>
                  <a:srgbClr val="231F20"/>
                </a:solidFill>
                <a:latin typeface="Arial"/>
                <a:cs typeface="Arial"/>
              </a:rPr>
              <a:t> </a:t>
            </a:r>
            <a:r>
              <a:rPr sz="1200" spc="45" smtClean="0">
                <a:solidFill>
                  <a:srgbClr val="231F20"/>
                </a:solidFill>
                <a:latin typeface="Arial"/>
                <a:cs typeface="Arial"/>
              </a:rPr>
              <a:t>202</a:t>
            </a:r>
            <a:r>
              <a:rPr lang="en-US" sz="1200" spc="45" dirty="0" smtClean="0">
                <a:solidFill>
                  <a:srgbClr val="231F20"/>
                </a:solidFill>
                <a:latin typeface="Arial"/>
                <a:cs typeface="Arial"/>
              </a:rPr>
              <a:t>1</a:t>
            </a:r>
            <a:endParaRPr sz="1200" dirty="0">
              <a:latin typeface="Arial"/>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9970377"/>
            <a:ext cx="965186" cy="3585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012825" cy="197490"/>
          </a:xfrm>
          <a:prstGeom prst="rect">
            <a:avLst/>
          </a:prstGeom>
        </p:spPr>
        <p:txBody>
          <a:bodyPr vert="horz" wrap="square" lIns="0" tIns="12700" rIns="0" bIns="0" rtlCol="0">
            <a:spAutoFit/>
          </a:bodyPr>
          <a:lstStyle/>
          <a:p>
            <a:pPr marL="12700">
              <a:lnSpc>
                <a:spcPct val="100000"/>
              </a:lnSpc>
              <a:spcBef>
                <a:spcPts val="100"/>
              </a:spcBef>
            </a:pPr>
            <a:r>
              <a:rPr sz="1200" b="1" i="1" spc="15" dirty="0">
                <a:solidFill>
                  <a:srgbClr val="231F20"/>
                </a:solidFill>
                <a:latin typeface="Roboto" panose="02000000000000000000" pitchFamily="2" charset="0"/>
                <a:ea typeface="Roboto" panose="02000000000000000000" pitchFamily="2" charset="0"/>
                <a:cs typeface="Arial"/>
              </a:rPr>
              <a:t>Our</a:t>
            </a:r>
            <a:r>
              <a:rPr sz="1200" b="1" i="1" spc="-120" dirty="0">
                <a:solidFill>
                  <a:srgbClr val="231F20"/>
                </a:solidFill>
                <a:latin typeface="Roboto" panose="02000000000000000000" pitchFamily="2" charset="0"/>
                <a:ea typeface="Roboto" panose="02000000000000000000" pitchFamily="2" charset="0"/>
                <a:cs typeface="Arial"/>
              </a:rPr>
              <a:t> </a:t>
            </a:r>
            <a:r>
              <a:rPr sz="1200" b="1" i="1" spc="35" dirty="0">
                <a:solidFill>
                  <a:srgbClr val="231F20"/>
                </a:solidFill>
                <a:latin typeface="Roboto" panose="02000000000000000000" pitchFamily="2" charset="0"/>
                <a:ea typeface="Roboto" panose="02000000000000000000" pitchFamily="2" charset="0"/>
                <a:cs typeface="Arial"/>
              </a:rPr>
              <a:t>Approach</a:t>
            </a:r>
            <a:endParaRPr sz="1200" b="1" i="1" dirty="0">
              <a:latin typeface="Roboto" panose="02000000000000000000" pitchFamily="2" charset="0"/>
              <a:ea typeface="Roboto" panose="02000000000000000000" pitchFamily="2" charset="0"/>
              <a:cs typeface="Arial"/>
            </a:endParaRPr>
          </a:p>
        </p:txBody>
      </p:sp>
      <p:sp>
        <p:nvSpPr>
          <p:cNvPr id="3" name="object 3"/>
          <p:cNvSpPr txBox="1"/>
          <p:nvPr/>
        </p:nvSpPr>
        <p:spPr>
          <a:xfrm>
            <a:off x="2699296" y="365328"/>
            <a:ext cx="4441825" cy="8230458"/>
          </a:xfrm>
          <a:prstGeom prst="rect">
            <a:avLst/>
          </a:prstGeom>
        </p:spPr>
        <p:txBody>
          <a:bodyPr vert="horz" wrap="square" lIns="0" tIns="12700" rIns="0" bIns="0" rtlCol="0">
            <a:spAutoFit/>
          </a:bodyPr>
          <a:lstStyle/>
          <a:p>
            <a:pPr marL="12700" marR="367030">
              <a:lnSpc>
                <a:spcPct val="100000"/>
              </a:lnSpc>
              <a:spcBef>
                <a:spcPts val="100"/>
              </a:spcBef>
            </a:pPr>
            <a:r>
              <a:rPr lang="en-IN" sz="1800" spc="-40" dirty="0" err="1">
                <a:solidFill>
                  <a:srgbClr val="231F20"/>
                </a:solidFill>
                <a:latin typeface="Roboto" panose="02000000000000000000" pitchFamily="2" charset="0"/>
                <a:ea typeface="Roboto" panose="02000000000000000000" pitchFamily="2" charset="0"/>
                <a:cs typeface="Arial"/>
              </a:rPr>
              <a:t>Lohia</a:t>
            </a:r>
            <a:r>
              <a:rPr lang="en-IN" sz="1800" spc="-40" dirty="0">
                <a:solidFill>
                  <a:srgbClr val="231F20"/>
                </a:solidFill>
                <a:latin typeface="Roboto" panose="02000000000000000000" pitchFamily="2" charset="0"/>
                <a:ea typeface="Roboto" panose="02000000000000000000" pitchFamily="2" charset="0"/>
                <a:cs typeface="Arial"/>
              </a:rPr>
              <a:t> </a:t>
            </a:r>
            <a:r>
              <a:rPr lang="en-IN" sz="1800" spc="-40" dirty="0" err="1">
                <a:solidFill>
                  <a:srgbClr val="231F20"/>
                </a:solidFill>
                <a:latin typeface="Roboto" panose="02000000000000000000" pitchFamily="2" charset="0"/>
                <a:ea typeface="Roboto" panose="02000000000000000000" pitchFamily="2" charset="0"/>
                <a:cs typeface="Arial"/>
              </a:rPr>
              <a:t>Worldspace</a:t>
            </a:r>
            <a:r>
              <a:rPr sz="1800" spc="-5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 </a:t>
            </a:r>
            <a:r>
              <a:rPr sz="1800" spc="-15" dirty="0">
                <a:solidFill>
                  <a:srgbClr val="231F20"/>
                </a:solidFill>
                <a:latin typeface="Roboto" panose="02000000000000000000" pitchFamily="2" charset="0"/>
                <a:ea typeface="Roboto" panose="02000000000000000000" pitchFamily="2" charset="0"/>
                <a:cs typeface="Arial"/>
              </a:rPr>
              <a:t>an </a:t>
            </a:r>
            <a:r>
              <a:rPr sz="1800" dirty="0">
                <a:solidFill>
                  <a:srgbClr val="231F20"/>
                </a:solidFill>
                <a:latin typeface="Roboto" panose="02000000000000000000" pitchFamily="2" charset="0"/>
                <a:ea typeface="Roboto" panose="02000000000000000000" pitchFamily="2" charset="0"/>
                <a:cs typeface="Arial"/>
              </a:rPr>
              <a:t>ethical, </a:t>
            </a:r>
            <a:r>
              <a:rPr sz="1800" spc="5" dirty="0">
                <a:solidFill>
                  <a:srgbClr val="231F20"/>
                </a:solidFill>
                <a:latin typeface="Roboto" panose="02000000000000000000" pitchFamily="2" charset="0"/>
                <a:ea typeface="Roboto" panose="02000000000000000000" pitchFamily="2" charset="0"/>
                <a:cs typeface="Arial"/>
              </a:rPr>
              <a:t>socially  </a:t>
            </a:r>
            <a:r>
              <a:rPr sz="1800" spc="20" dirty="0">
                <a:solidFill>
                  <a:srgbClr val="231F20"/>
                </a:solidFill>
                <a:latin typeface="Roboto" panose="02000000000000000000" pitchFamily="2" charset="0"/>
                <a:ea typeface="Roboto" panose="02000000000000000000" pitchFamily="2" charset="0"/>
                <a:cs typeface="Arial"/>
              </a:rPr>
              <a:t>conscious </a:t>
            </a:r>
            <a:r>
              <a:rPr sz="1800" spc="15" dirty="0">
                <a:solidFill>
                  <a:srgbClr val="231F20"/>
                </a:solidFill>
                <a:latin typeface="Roboto" panose="02000000000000000000" pitchFamily="2" charset="0"/>
                <a:ea typeface="Roboto" panose="02000000000000000000" pitchFamily="2" charset="0"/>
                <a:cs typeface="Arial"/>
              </a:rPr>
              <a:t>and </a:t>
            </a:r>
            <a:r>
              <a:rPr sz="1800" spc="10" dirty="0">
                <a:solidFill>
                  <a:srgbClr val="231F20"/>
                </a:solidFill>
                <a:latin typeface="Roboto" panose="02000000000000000000" pitchFamily="2" charset="0"/>
                <a:ea typeface="Roboto" panose="02000000000000000000" pitchFamily="2" charset="0"/>
                <a:cs typeface="Arial"/>
              </a:rPr>
              <a:t>environmentally</a:t>
            </a:r>
            <a:r>
              <a:rPr sz="1800" spc="-34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focused  </a:t>
            </a:r>
            <a:r>
              <a:rPr sz="1800" spc="55" dirty="0">
                <a:solidFill>
                  <a:srgbClr val="231F20"/>
                </a:solidFill>
                <a:latin typeface="Roboto" panose="02000000000000000000" pitchFamily="2" charset="0"/>
                <a:ea typeface="Roboto" panose="02000000000000000000" pitchFamily="2" charset="0"/>
                <a:cs typeface="Arial"/>
              </a:rPr>
              <a:t>property </a:t>
            </a:r>
            <a:r>
              <a:rPr sz="1800" spc="-5" dirty="0">
                <a:solidFill>
                  <a:srgbClr val="231F20"/>
                </a:solidFill>
                <a:latin typeface="Roboto" panose="02000000000000000000" pitchFamily="2" charset="0"/>
                <a:ea typeface="Roboto" panose="02000000000000000000" pitchFamily="2" charset="0"/>
                <a:cs typeface="Arial"/>
              </a:rPr>
              <a:t>developer, </a:t>
            </a:r>
            <a:r>
              <a:rPr sz="1800" spc="15" dirty="0">
                <a:solidFill>
                  <a:srgbClr val="231F20"/>
                </a:solidFill>
                <a:latin typeface="Roboto" panose="02000000000000000000" pitchFamily="2" charset="0"/>
                <a:ea typeface="Roboto" panose="02000000000000000000" pitchFamily="2" charset="0"/>
                <a:cs typeface="Arial"/>
              </a:rPr>
              <a:t>sustainability  </a:t>
            </a:r>
            <a:r>
              <a:rPr sz="1800" spc="20" dirty="0">
                <a:solidFill>
                  <a:srgbClr val="231F20"/>
                </a:solidFill>
                <a:latin typeface="Roboto" panose="02000000000000000000" pitchFamily="2" charset="0"/>
                <a:ea typeface="Roboto" panose="02000000000000000000" pitchFamily="2" charset="0"/>
                <a:cs typeface="Arial"/>
              </a:rPr>
              <a:t>consulting </a:t>
            </a:r>
            <a:r>
              <a:rPr sz="1800" spc="40" dirty="0">
                <a:solidFill>
                  <a:srgbClr val="231F20"/>
                </a:solidFill>
                <a:latin typeface="Roboto" panose="02000000000000000000" pitchFamily="2" charset="0"/>
                <a:ea typeface="Roboto" panose="02000000000000000000" pitchFamily="2" charset="0"/>
                <a:cs typeface="Arial"/>
              </a:rPr>
              <a:t>practice </a:t>
            </a:r>
            <a:r>
              <a:rPr sz="1800" spc="15" dirty="0">
                <a:solidFill>
                  <a:srgbClr val="231F20"/>
                </a:solidFill>
                <a:latin typeface="Roboto" panose="02000000000000000000" pitchFamily="2" charset="0"/>
                <a:ea typeface="Roboto" panose="02000000000000000000" pitchFamily="2" charset="0"/>
                <a:cs typeface="Arial"/>
              </a:rPr>
              <a:t>and </a:t>
            </a:r>
            <a:r>
              <a:rPr sz="1800" spc="65" dirty="0">
                <a:solidFill>
                  <a:srgbClr val="231F20"/>
                </a:solidFill>
                <a:latin typeface="Roboto" panose="02000000000000000000" pitchFamily="2" charset="0"/>
                <a:ea typeface="Roboto" panose="02000000000000000000" pitchFamily="2" charset="0"/>
                <a:cs typeface="Arial"/>
              </a:rPr>
              <a:t>work </a:t>
            </a:r>
            <a:r>
              <a:rPr sz="1800" dirty="0">
                <a:solidFill>
                  <a:srgbClr val="231F20"/>
                </a:solidFill>
                <a:latin typeface="Roboto" panose="02000000000000000000" pitchFamily="2" charset="0"/>
                <a:ea typeface="Roboto" panose="02000000000000000000" pitchFamily="2" charset="0"/>
                <a:cs typeface="Arial"/>
              </a:rPr>
              <a:t>share  </a:t>
            </a:r>
            <a:r>
              <a:rPr sz="1800" spc="5" dirty="0">
                <a:solidFill>
                  <a:srgbClr val="231F20"/>
                </a:solidFill>
                <a:latin typeface="Roboto" panose="02000000000000000000" pitchFamily="2" charset="0"/>
                <a:ea typeface="Roboto" panose="02000000000000000000" pitchFamily="2" charset="0"/>
                <a:cs typeface="Arial"/>
              </a:rPr>
              <a:t>provider.</a:t>
            </a:r>
            <a:endParaRPr sz="1800" dirty="0">
              <a:latin typeface="Roboto" panose="02000000000000000000" pitchFamily="2" charset="0"/>
              <a:ea typeface="Roboto" panose="02000000000000000000" pitchFamily="2" charset="0"/>
              <a:cs typeface="Arial"/>
            </a:endParaRPr>
          </a:p>
          <a:p>
            <a:pPr marL="12700" marR="508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aim</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influence</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build</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safe,  </a:t>
            </a:r>
            <a:r>
              <a:rPr sz="1800" spc="-5" dirty="0">
                <a:solidFill>
                  <a:srgbClr val="231F20"/>
                </a:solidFill>
                <a:latin typeface="Roboto" panose="02000000000000000000" pitchFamily="2" charset="0"/>
                <a:ea typeface="Roboto" panose="02000000000000000000" pitchFamily="2" charset="0"/>
                <a:cs typeface="Arial"/>
              </a:rPr>
              <a:t>sustainable, </a:t>
            </a:r>
            <a:r>
              <a:rPr sz="1800" spc="15" dirty="0">
                <a:solidFill>
                  <a:srgbClr val="231F20"/>
                </a:solidFill>
                <a:latin typeface="Roboto" panose="02000000000000000000" pitchFamily="2" charset="0"/>
                <a:ea typeface="Roboto" panose="02000000000000000000" pitchFamily="2" charset="0"/>
                <a:cs typeface="Arial"/>
              </a:rPr>
              <a:t>inspiring </a:t>
            </a:r>
            <a:r>
              <a:rPr sz="1800" spc="35" dirty="0">
                <a:solidFill>
                  <a:srgbClr val="231F20"/>
                </a:solidFill>
                <a:latin typeface="Roboto" panose="02000000000000000000" pitchFamily="2" charset="0"/>
                <a:ea typeface="Roboto" panose="02000000000000000000" pitchFamily="2" charset="0"/>
                <a:cs typeface="Arial"/>
              </a:rPr>
              <a:t>future </a:t>
            </a:r>
            <a:r>
              <a:rPr sz="1800" spc="60" dirty="0">
                <a:solidFill>
                  <a:srgbClr val="231F20"/>
                </a:solidFill>
                <a:latin typeface="Roboto" panose="02000000000000000000" pitchFamily="2" charset="0"/>
                <a:ea typeface="Roboto" panose="02000000000000000000" pitchFamily="2" charset="0"/>
                <a:cs typeface="Arial"/>
              </a:rPr>
              <a:t>we </a:t>
            </a:r>
            <a:r>
              <a:rPr sz="1800" spc="5" dirty="0">
                <a:solidFill>
                  <a:srgbClr val="231F20"/>
                </a:solidFill>
                <a:latin typeface="Roboto" panose="02000000000000000000" pitchFamily="2" charset="0"/>
                <a:ea typeface="Roboto" panose="02000000000000000000" pitchFamily="2" charset="0"/>
                <a:cs typeface="Arial"/>
              </a:rPr>
              <a:t>deserve,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our </a:t>
            </a:r>
            <a:r>
              <a:rPr sz="1800" spc="20" dirty="0">
                <a:solidFill>
                  <a:srgbClr val="231F20"/>
                </a:solidFill>
                <a:latin typeface="Roboto" panose="02000000000000000000" pitchFamily="2" charset="0"/>
                <a:ea typeface="Roboto" panose="02000000000000000000" pitchFamily="2" charset="0"/>
                <a:cs typeface="Arial"/>
              </a:rPr>
              <a:t>responsibility </a:t>
            </a:r>
            <a:r>
              <a:rPr sz="1800" spc="-20" dirty="0">
                <a:solidFill>
                  <a:srgbClr val="231F20"/>
                </a:solidFill>
                <a:latin typeface="Roboto" panose="02000000000000000000" pitchFamily="2" charset="0"/>
                <a:ea typeface="Roboto" panose="02000000000000000000" pitchFamily="2" charset="0"/>
                <a:cs typeface="Arial"/>
              </a:rPr>
              <a:t>is </a:t>
            </a:r>
            <a:r>
              <a:rPr sz="1800" spc="45" dirty="0">
                <a:solidFill>
                  <a:srgbClr val="231F20"/>
                </a:solidFill>
                <a:latin typeface="Roboto" panose="02000000000000000000" pitchFamily="2" charset="0"/>
                <a:ea typeface="Roboto" panose="02000000000000000000" pitchFamily="2" charset="0"/>
                <a:cs typeface="Arial"/>
              </a:rPr>
              <a:t>to </a:t>
            </a:r>
            <a:r>
              <a:rPr sz="1800" spc="-15" dirty="0">
                <a:solidFill>
                  <a:srgbClr val="231F20"/>
                </a:solidFill>
                <a:latin typeface="Roboto" panose="02000000000000000000" pitchFamily="2" charset="0"/>
                <a:ea typeface="Roboto" panose="02000000000000000000" pitchFamily="2" charset="0"/>
                <a:cs typeface="Arial"/>
              </a:rPr>
              <a:t>leave </a:t>
            </a:r>
            <a:r>
              <a:rPr sz="1800" spc="35" dirty="0">
                <a:solidFill>
                  <a:srgbClr val="231F20"/>
                </a:solidFill>
                <a:latin typeface="Roboto" panose="02000000000000000000" pitchFamily="2" charset="0"/>
                <a:ea typeface="Roboto" panose="02000000000000000000" pitchFamily="2" charset="0"/>
                <a:cs typeface="Arial"/>
              </a:rPr>
              <a:t>our </a:t>
            </a:r>
            <a:r>
              <a:rPr sz="1800" spc="15" dirty="0">
                <a:solidFill>
                  <a:srgbClr val="231F20"/>
                </a:solidFill>
                <a:latin typeface="Roboto" panose="02000000000000000000" pitchFamily="2" charset="0"/>
                <a:ea typeface="Roboto" panose="02000000000000000000" pitchFamily="2" charset="0"/>
                <a:cs typeface="Arial"/>
              </a:rPr>
              <a:t>cities  and regions </a:t>
            </a:r>
            <a:r>
              <a:rPr sz="1800" spc="-10" dirty="0">
                <a:solidFill>
                  <a:srgbClr val="231F20"/>
                </a:solidFill>
                <a:latin typeface="Roboto" panose="02000000000000000000" pitchFamily="2" charset="0"/>
                <a:ea typeface="Roboto" panose="02000000000000000000" pitchFamily="2" charset="0"/>
                <a:cs typeface="Arial"/>
              </a:rPr>
              <a:t>in </a:t>
            </a:r>
            <a:r>
              <a:rPr sz="1800" spc="-35" dirty="0">
                <a:solidFill>
                  <a:srgbClr val="231F20"/>
                </a:solidFill>
                <a:latin typeface="Roboto" panose="02000000000000000000" pitchFamily="2" charset="0"/>
                <a:ea typeface="Roboto" panose="02000000000000000000" pitchFamily="2" charset="0"/>
                <a:cs typeface="Arial"/>
              </a:rPr>
              <a:t>a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condition </a:t>
            </a:r>
            <a:r>
              <a:rPr sz="1800" spc="15" dirty="0">
                <a:solidFill>
                  <a:srgbClr val="231F20"/>
                </a:solidFill>
                <a:latin typeface="Roboto" panose="02000000000000000000" pitchFamily="2" charset="0"/>
                <a:ea typeface="Roboto" panose="02000000000000000000" pitchFamily="2" charset="0"/>
                <a:cs typeface="Arial"/>
              </a:rPr>
              <a:t>than </a:t>
            </a:r>
            <a:r>
              <a:rPr sz="1800" spc="60" dirty="0">
                <a:solidFill>
                  <a:srgbClr val="231F20"/>
                </a:solidFill>
                <a:latin typeface="Roboto" panose="02000000000000000000" pitchFamily="2" charset="0"/>
                <a:ea typeface="Roboto" panose="02000000000000000000" pitchFamily="2" charset="0"/>
                <a:cs typeface="Arial"/>
              </a:rPr>
              <a:t>we  </a:t>
            </a:r>
            <a:r>
              <a:rPr sz="1800" spc="35" dirty="0">
                <a:solidFill>
                  <a:srgbClr val="231F20"/>
                </a:solidFill>
                <a:latin typeface="Roboto" panose="02000000000000000000" pitchFamily="2" charset="0"/>
                <a:ea typeface="Roboto" panose="02000000000000000000" pitchFamily="2" charset="0"/>
                <a:cs typeface="Arial"/>
              </a:rPr>
              <a:t>found</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them.</a:t>
            </a:r>
            <a:endParaRPr sz="1800" dirty="0">
              <a:latin typeface="Roboto" panose="02000000000000000000" pitchFamily="2" charset="0"/>
              <a:ea typeface="Roboto" panose="02000000000000000000" pitchFamily="2" charset="0"/>
              <a:cs typeface="Arial"/>
            </a:endParaRPr>
          </a:p>
          <a:p>
            <a:pPr marL="12700" marR="502284">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10" dirty="0">
                <a:solidFill>
                  <a:srgbClr val="231F20"/>
                </a:solidFill>
                <a:latin typeface="Roboto" panose="02000000000000000000" pitchFamily="2" charset="0"/>
                <a:ea typeface="Roboto" panose="02000000000000000000" pitchFamily="2" charset="0"/>
                <a:cs typeface="Arial"/>
              </a:rPr>
              <a:t>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Projects</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team</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deliver</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durable,</a:t>
            </a:r>
            <a:r>
              <a:rPr sz="1800" spc="-11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low  </a:t>
            </a:r>
            <a:r>
              <a:rPr sz="1800" spc="20" dirty="0">
                <a:solidFill>
                  <a:srgbClr val="231F20"/>
                </a:solidFill>
                <a:latin typeface="Roboto" panose="02000000000000000000" pitchFamily="2" charset="0"/>
                <a:ea typeface="Roboto" panose="02000000000000000000" pitchFamily="2" charset="0"/>
                <a:cs typeface="Arial"/>
              </a:rPr>
              <a:t>impact, </a:t>
            </a:r>
            <a:r>
              <a:rPr sz="1800" spc="15" dirty="0">
                <a:solidFill>
                  <a:srgbClr val="231F20"/>
                </a:solidFill>
                <a:latin typeface="Roboto" panose="02000000000000000000" pitchFamily="2" charset="0"/>
                <a:ea typeface="Roboto" panose="02000000000000000000" pitchFamily="2" charset="0"/>
                <a:cs typeface="Arial"/>
              </a:rPr>
              <a:t>high </a:t>
            </a:r>
            <a:r>
              <a:rPr sz="1800" spc="40" dirty="0">
                <a:solidFill>
                  <a:srgbClr val="231F20"/>
                </a:solidFill>
                <a:latin typeface="Roboto" panose="02000000000000000000" pitchFamily="2" charset="0"/>
                <a:ea typeface="Roboto" panose="02000000000000000000" pitchFamily="2" charset="0"/>
                <a:cs typeface="Arial"/>
              </a:rPr>
              <a:t>performance </a:t>
            </a:r>
            <a:r>
              <a:rPr sz="1800" spc="10" dirty="0">
                <a:solidFill>
                  <a:srgbClr val="231F20"/>
                </a:solidFill>
                <a:latin typeface="Roboto" panose="02000000000000000000" pitchFamily="2" charset="0"/>
                <a:ea typeface="Roboto" panose="02000000000000000000" pitchFamily="2" charset="0"/>
                <a:cs typeface="Arial"/>
              </a:rPr>
              <a:t>housing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precincts</a:t>
            </a:r>
            <a:r>
              <a:rPr sz="1800" spc="-10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that</a:t>
            </a:r>
            <a:r>
              <a:rPr sz="1800" spc="-10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environmentally  sustainable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connected </a:t>
            </a:r>
            <a:r>
              <a:rPr sz="1800" spc="45" dirty="0">
                <a:solidFill>
                  <a:srgbClr val="231F20"/>
                </a:solidFill>
                <a:latin typeface="Roboto" panose="02000000000000000000" pitchFamily="2" charset="0"/>
                <a:ea typeface="Roboto" panose="02000000000000000000" pitchFamily="2" charset="0"/>
                <a:cs typeface="Arial"/>
              </a:rPr>
              <a:t>to </a:t>
            </a:r>
            <a:r>
              <a:rPr sz="1800" spc="25" dirty="0">
                <a:solidFill>
                  <a:srgbClr val="231F20"/>
                </a:solidFill>
                <a:latin typeface="Roboto" panose="02000000000000000000" pitchFamily="2" charset="0"/>
                <a:ea typeface="Roboto" panose="02000000000000000000" pitchFamily="2" charset="0"/>
                <a:cs typeface="Arial"/>
              </a:rPr>
              <a:t>the  </a:t>
            </a:r>
            <a:r>
              <a:rPr sz="1800" spc="20" dirty="0">
                <a:solidFill>
                  <a:srgbClr val="231F20"/>
                </a:solidFill>
                <a:latin typeface="Roboto" panose="02000000000000000000" pitchFamily="2" charset="0"/>
                <a:ea typeface="Roboto" panose="02000000000000000000" pitchFamily="2" charset="0"/>
                <a:cs typeface="Arial"/>
              </a:rPr>
              <a:t>communities</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a:t>
            </a:r>
            <a:r>
              <a:rPr sz="1800" spc="-105" dirty="0">
                <a:solidFill>
                  <a:srgbClr val="231F20"/>
                </a:solidFill>
                <a:latin typeface="Roboto" panose="02000000000000000000" pitchFamily="2" charset="0"/>
                <a:ea typeface="Roboto" panose="02000000000000000000" pitchFamily="2" charset="0"/>
                <a:cs typeface="Arial"/>
              </a:rPr>
              <a:t> </a:t>
            </a:r>
            <a:r>
              <a:rPr sz="1800" spc="40" dirty="0">
                <a:solidFill>
                  <a:srgbClr val="231F20"/>
                </a:solidFill>
                <a:latin typeface="Roboto" panose="02000000000000000000" pitchFamily="2" charset="0"/>
                <a:ea typeface="Roboto" panose="02000000000000000000" pitchFamily="2" charset="0"/>
                <a:cs typeface="Arial"/>
              </a:rPr>
              <a:t>which</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they</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built.</a:t>
            </a:r>
            <a:endParaRPr sz="1800" dirty="0">
              <a:latin typeface="Roboto" panose="02000000000000000000" pitchFamily="2" charset="0"/>
              <a:ea typeface="Roboto" panose="02000000000000000000" pitchFamily="2" charset="0"/>
              <a:cs typeface="Arial"/>
            </a:endParaRPr>
          </a:p>
          <a:p>
            <a:pPr marL="12700" marR="219075">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0" dirty="0">
                <a:solidFill>
                  <a:srgbClr val="231F20"/>
                </a:solidFill>
                <a:uFill>
                  <a:solidFill>
                    <a:srgbClr val="231F20"/>
                  </a:solidFill>
                </a:uFill>
                <a:latin typeface="Roboto" panose="02000000000000000000" pitchFamily="2" charset="0"/>
                <a:ea typeface="Roboto" panose="02000000000000000000" pitchFamily="2" charset="0"/>
                <a:cs typeface="Arial"/>
              </a:rPr>
              <a:t>Sustainability</a:t>
            </a:r>
            <a:r>
              <a:rPr sz="1800" spc="10"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practice </a:t>
            </a:r>
            <a:r>
              <a:rPr sz="1800" spc="5" dirty="0">
                <a:solidFill>
                  <a:srgbClr val="231F20"/>
                </a:solidFill>
                <a:latin typeface="Roboto" panose="02000000000000000000" pitchFamily="2" charset="0"/>
                <a:ea typeface="Roboto" panose="02000000000000000000" pitchFamily="2" charset="0"/>
                <a:cs typeface="Arial"/>
              </a:rPr>
              <a:t>advises </a:t>
            </a:r>
            <a:r>
              <a:rPr sz="1800" spc="-35" dirty="0">
                <a:solidFill>
                  <a:srgbClr val="231F20"/>
                </a:solidFill>
                <a:latin typeface="Roboto" panose="02000000000000000000" pitchFamily="2" charset="0"/>
                <a:ea typeface="Roboto" panose="02000000000000000000" pitchFamily="2" charset="0"/>
                <a:cs typeface="Arial"/>
              </a:rPr>
              <a:t>a  </a:t>
            </a:r>
            <a:r>
              <a:rPr sz="1800" spc="20" dirty="0">
                <a:solidFill>
                  <a:srgbClr val="231F20"/>
                </a:solidFill>
                <a:latin typeface="Roboto" panose="02000000000000000000" pitchFamily="2" charset="0"/>
                <a:ea typeface="Roboto" panose="02000000000000000000" pitchFamily="2" charset="0"/>
                <a:cs typeface="Arial"/>
              </a:rPr>
              <a:t>range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state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governments,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local</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council</a:t>
            </a:r>
            <a:endParaRPr sz="1800" dirty="0">
              <a:latin typeface="Roboto" panose="02000000000000000000" pitchFamily="2" charset="0"/>
              <a:ea typeface="Roboto" panose="02000000000000000000" pitchFamily="2" charset="0"/>
              <a:cs typeface="Arial"/>
            </a:endParaRPr>
          </a:p>
          <a:p>
            <a:pPr marL="12700" marR="38735">
              <a:lnSpc>
                <a:spcPct val="100000"/>
              </a:lnSpc>
            </a:pPr>
            <a:r>
              <a:rPr sz="1800" spc="15" dirty="0">
                <a:solidFill>
                  <a:srgbClr val="231F20"/>
                </a:solidFill>
                <a:latin typeface="Roboto" panose="02000000000000000000" pitchFamily="2" charset="0"/>
                <a:ea typeface="Roboto" panose="02000000000000000000" pitchFamily="2" charset="0"/>
                <a:cs typeface="Arial"/>
              </a:rPr>
              <a:t>authorities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businesses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across</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a</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variety  </a:t>
            </a:r>
            <a:r>
              <a:rPr sz="1800" spc="60" dirty="0">
                <a:solidFill>
                  <a:srgbClr val="231F20"/>
                </a:solidFill>
                <a:latin typeface="Roboto" panose="02000000000000000000" pitchFamily="2" charset="0"/>
                <a:ea typeface="Roboto" panose="02000000000000000000" pitchFamily="2" charset="0"/>
                <a:cs typeface="Arial"/>
              </a:rPr>
              <a:t>of </a:t>
            </a:r>
            <a:r>
              <a:rPr sz="1800" spc="25" dirty="0">
                <a:solidFill>
                  <a:srgbClr val="231F20"/>
                </a:solidFill>
                <a:latin typeface="Roboto" panose="02000000000000000000" pitchFamily="2" charset="0"/>
                <a:ea typeface="Roboto" panose="02000000000000000000" pitchFamily="2" charset="0"/>
                <a:cs typeface="Arial"/>
              </a:rPr>
              <a:t>sectors </a:t>
            </a:r>
            <a:r>
              <a:rPr sz="1800" spc="-10" dirty="0">
                <a:solidFill>
                  <a:srgbClr val="231F20"/>
                </a:solidFill>
                <a:latin typeface="Roboto" panose="02000000000000000000" pitchFamily="2" charset="0"/>
                <a:ea typeface="Roboto" panose="02000000000000000000" pitchFamily="2" charset="0"/>
                <a:cs typeface="Arial"/>
              </a:rPr>
              <a:t>in </a:t>
            </a:r>
            <a:r>
              <a:rPr lang="en-US" sz="1800" spc="10" dirty="0">
                <a:solidFill>
                  <a:srgbClr val="231F20"/>
                </a:solidFill>
                <a:latin typeface="Roboto" panose="02000000000000000000" pitchFamily="2" charset="0"/>
                <a:ea typeface="Roboto" panose="02000000000000000000" pitchFamily="2" charset="0"/>
                <a:cs typeface="Arial"/>
              </a:rPr>
              <a:t>India</a:t>
            </a:r>
            <a:r>
              <a:rPr sz="1800" spc="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on </a:t>
            </a:r>
            <a:r>
              <a:rPr sz="1800" spc="35" dirty="0">
                <a:solidFill>
                  <a:srgbClr val="231F20"/>
                </a:solidFill>
                <a:latin typeface="Roboto" panose="02000000000000000000" pitchFamily="2" charset="0"/>
                <a:ea typeface="Roboto" panose="02000000000000000000" pitchFamily="2" charset="0"/>
                <a:cs typeface="Arial"/>
              </a:rPr>
              <a:t>frameworks </a:t>
            </a:r>
            <a:r>
              <a:rPr sz="1800" spc="15" dirty="0">
                <a:solidFill>
                  <a:srgbClr val="231F20"/>
                </a:solidFill>
                <a:latin typeface="Roboto" panose="02000000000000000000" pitchFamily="2" charset="0"/>
                <a:ea typeface="Roboto" panose="02000000000000000000" pitchFamily="2" charset="0"/>
                <a:cs typeface="Arial"/>
              </a:rPr>
              <a:t>and  </a:t>
            </a:r>
            <a:r>
              <a:rPr sz="1800" spc="20" dirty="0">
                <a:solidFill>
                  <a:srgbClr val="231F20"/>
                </a:solidFill>
                <a:latin typeface="Roboto" panose="02000000000000000000" pitchFamily="2" charset="0"/>
                <a:ea typeface="Roboto" panose="02000000000000000000" pitchFamily="2" charset="0"/>
                <a:cs typeface="Arial"/>
              </a:rPr>
              <a:t>processes </a:t>
            </a:r>
            <a:r>
              <a:rPr sz="1800" spc="45" dirty="0">
                <a:solidFill>
                  <a:srgbClr val="231F20"/>
                </a:solidFill>
                <a:latin typeface="Roboto" panose="02000000000000000000" pitchFamily="2" charset="0"/>
                <a:ea typeface="Roboto" panose="02000000000000000000" pitchFamily="2" charset="0"/>
                <a:cs typeface="Arial"/>
              </a:rPr>
              <a:t>to </a:t>
            </a:r>
            <a:r>
              <a:rPr sz="1800" spc="30" dirty="0">
                <a:solidFill>
                  <a:srgbClr val="231F20"/>
                </a:solidFill>
                <a:latin typeface="Roboto" panose="02000000000000000000" pitchFamily="2" charset="0"/>
                <a:ea typeface="Roboto" panose="02000000000000000000" pitchFamily="2" charset="0"/>
                <a:cs typeface="Arial"/>
              </a:rPr>
              <a:t>reduce </a:t>
            </a:r>
            <a:r>
              <a:rPr sz="1800" spc="25" dirty="0">
                <a:solidFill>
                  <a:srgbClr val="231F20"/>
                </a:solidFill>
                <a:latin typeface="Roboto" panose="02000000000000000000" pitchFamily="2" charset="0"/>
                <a:ea typeface="Roboto" panose="02000000000000000000" pitchFamily="2" charset="0"/>
                <a:cs typeface="Arial"/>
              </a:rPr>
              <a:t>their </a:t>
            </a:r>
            <a:r>
              <a:rPr sz="1800" spc="15" dirty="0">
                <a:solidFill>
                  <a:srgbClr val="231F20"/>
                </a:solidFill>
                <a:latin typeface="Roboto" panose="02000000000000000000" pitchFamily="2" charset="0"/>
                <a:ea typeface="Roboto" panose="02000000000000000000" pitchFamily="2" charset="0"/>
                <a:cs typeface="Arial"/>
              </a:rPr>
              <a:t>environmental  </a:t>
            </a:r>
            <a:r>
              <a:rPr sz="1800" spc="40" dirty="0">
                <a:solidFill>
                  <a:srgbClr val="231F20"/>
                </a:solidFill>
                <a:latin typeface="Roboto" panose="02000000000000000000" pitchFamily="2" charset="0"/>
                <a:ea typeface="Roboto" panose="02000000000000000000" pitchFamily="2" charset="0"/>
                <a:cs typeface="Arial"/>
              </a:rPr>
              <a:t>impact</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manage</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impacts</a:t>
            </a:r>
            <a:r>
              <a:rPr sz="1800" spc="-105"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Climate  </a:t>
            </a:r>
            <a:r>
              <a:rPr sz="1800" spc="-15" dirty="0">
                <a:solidFill>
                  <a:srgbClr val="231F20"/>
                </a:solidFill>
                <a:latin typeface="Roboto" panose="02000000000000000000" pitchFamily="2" charset="0"/>
                <a:ea typeface="Roboto" panose="02000000000000000000" pitchFamily="2" charset="0"/>
                <a:cs typeface="Arial"/>
              </a:rPr>
              <a:t>Change.</a:t>
            </a:r>
            <a:endParaRPr sz="1800" dirty="0">
              <a:latin typeface="Roboto" panose="02000000000000000000" pitchFamily="2" charset="0"/>
              <a:ea typeface="Roboto" panose="02000000000000000000" pitchFamily="2" charset="0"/>
              <a:cs typeface="Arial"/>
            </a:endParaRPr>
          </a:p>
          <a:p>
            <a:pPr marL="12700" marR="635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Collective</a:t>
            </a:r>
            <a:r>
              <a:rPr sz="1800" spc="15"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workshare </a:t>
            </a:r>
            <a:r>
              <a:rPr sz="1800" spc="10" dirty="0">
                <a:solidFill>
                  <a:srgbClr val="231F20"/>
                </a:solidFill>
                <a:latin typeface="Roboto" panose="02000000000000000000" pitchFamily="2" charset="0"/>
                <a:ea typeface="Roboto" panose="02000000000000000000" pitchFamily="2" charset="0"/>
                <a:cs typeface="Arial"/>
              </a:rPr>
              <a:t>spaces </a:t>
            </a:r>
            <a:r>
              <a:rPr sz="1800" dirty="0">
                <a:solidFill>
                  <a:srgbClr val="231F20"/>
                </a:solidFill>
                <a:latin typeface="Roboto" panose="02000000000000000000" pitchFamily="2" charset="0"/>
                <a:ea typeface="Roboto" panose="02000000000000000000" pitchFamily="2" charset="0"/>
                <a:cs typeface="Arial"/>
              </a:rPr>
              <a:t>aim </a:t>
            </a:r>
            <a:r>
              <a:rPr sz="1800" spc="45" dirty="0">
                <a:solidFill>
                  <a:srgbClr val="231F20"/>
                </a:solidFill>
                <a:latin typeface="Roboto" panose="02000000000000000000" pitchFamily="2" charset="0"/>
                <a:ea typeface="Roboto" panose="02000000000000000000" pitchFamily="2" charset="0"/>
                <a:cs typeface="Arial"/>
              </a:rPr>
              <a:t>to  </a:t>
            </a:r>
            <a:r>
              <a:rPr sz="1800" spc="40" dirty="0">
                <a:solidFill>
                  <a:srgbClr val="231F20"/>
                </a:solidFill>
                <a:latin typeface="Roboto" panose="02000000000000000000" pitchFamily="2" charset="0"/>
                <a:ea typeface="Roboto" panose="02000000000000000000" pitchFamily="2" charset="0"/>
                <a:cs typeface="Arial"/>
              </a:rPr>
              <a:t>foster </a:t>
            </a:r>
            <a:r>
              <a:rPr sz="1800" spc="-35" dirty="0">
                <a:solidFill>
                  <a:srgbClr val="231F20"/>
                </a:solidFill>
                <a:latin typeface="Roboto" panose="02000000000000000000" pitchFamily="2" charset="0"/>
                <a:ea typeface="Roboto" panose="02000000000000000000" pitchFamily="2" charset="0"/>
                <a:cs typeface="Arial"/>
              </a:rPr>
              <a:t>a </a:t>
            </a:r>
            <a:r>
              <a:rPr sz="1800" spc="25" dirty="0">
                <a:solidFill>
                  <a:srgbClr val="231F20"/>
                </a:solidFill>
                <a:latin typeface="Roboto" panose="02000000000000000000" pitchFamily="2" charset="0"/>
                <a:ea typeface="Roboto" panose="02000000000000000000" pitchFamily="2" charset="0"/>
                <a:cs typeface="Arial"/>
              </a:rPr>
              <a:t>culture </a:t>
            </a:r>
            <a:r>
              <a:rPr sz="1800" spc="60" dirty="0">
                <a:solidFill>
                  <a:srgbClr val="231F20"/>
                </a:solidFill>
                <a:latin typeface="Roboto" panose="02000000000000000000" pitchFamily="2" charset="0"/>
                <a:ea typeface="Roboto" panose="02000000000000000000" pitchFamily="2" charset="0"/>
                <a:cs typeface="Arial"/>
              </a:rPr>
              <a:t>of </a:t>
            </a:r>
            <a:r>
              <a:rPr sz="1800" spc="15" dirty="0">
                <a:solidFill>
                  <a:srgbClr val="231F20"/>
                </a:solidFill>
                <a:latin typeface="Roboto" panose="02000000000000000000" pitchFamily="2" charset="0"/>
                <a:ea typeface="Roboto" panose="02000000000000000000" pitchFamily="2" charset="0"/>
                <a:cs typeface="Arial"/>
              </a:rPr>
              <a:t>collaboration, </a:t>
            </a:r>
            <a:r>
              <a:rPr sz="1800" spc="10" dirty="0">
                <a:solidFill>
                  <a:srgbClr val="231F20"/>
                </a:solidFill>
                <a:latin typeface="Roboto" panose="02000000000000000000" pitchFamily="2" charset="0"/>
                <a:ea typeface="Roboto" panose="02000000000000000000" pitchFamily="2" charset="0"/>
                <a:cs typeface="Arial"/>
              </a:rPr>
              <a:t>learning  </a:t>
            </a:r>
            <a:r>
              <a:rPr sz="1800" spc="15" dirty="0">
                <a:solidFill>
                  <a:srgbClr val="231F20"/>
                </a:solidFill>
                <a:latin typeface="Roboto" panose="02000000000000000000" pitchFamily="2" charset="0"/>
                <a:ea typeface="Roboto" panose="02000000000000000000" pitchFamily="2" charset="0"/>
                <a:cs typeface="Arial"/>
              </a:rPr>
              <a:t>and</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mutual</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success</a:t>
            </a:r>
            <a:r>
              <a:rPr sz="1800" spc="-114"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for</a:t>
            </a:r>
            <a:r>
              <a:rPr sz="1800" spc="-114"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sustainably</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minded  </a:t>
            </a:r>
            <a:r>
              <a:rPr sz="1800" dirty="0">
                <a:solidFill>
                  <a:srgbClr val="231F20"/>
                </a:solidFill>
                <a:latin typeface="Roboto" panose="02000000000000000000" pitchFamily="2" charset="0"/>
                <a:ea typeface="Roboto" panose="02000000000000000000" pitchFamily="2" charset="0"/>
                <a:cs typeface="Arial"/>
              </a:rPr>
              <a:t>businesses </a:t>
            </a:r>
            <a:r>
              <a:rPr sz="1800" spc="15" dirty="0">
                <a:solidFill>
                  <a:srgbClr val="231F20"/>
                </a:solidFill>
                <a:latin typeface="Roboto" panose="02000000000000000000" pitchFamily="2" charset="0"/>
                <a:ea typeface="Roboto" panose="02000000000000000000" pitchFamily="2" charset="0"/>
                <a:cs typeface="Arial"/>
              </a:rPr>
              <a:t>seeking </a:t>
            </a:r>
            <a:r>
              <a:rPr sz="1800" spc="45" dirty="0">
                <a:solidFill>
                  <a:srgbClr val="231F20"/>
                </a:solidFill>
                <a:latin typeface="Roboto" panose="02000000000000000000" pitchFamily="2" charset="0"/>
                <a:ea typeface="Roboto" panose="02000000000000000000" pitchFamily="2" charset="0"/>
                <a:cs typeface="Arial"/>
              </a:rPr>
              <a:t>to </a:t>
            </a:r>
            <a:r>
              <a:rPr sz="1800" spc="20" dirty="0">
                <a:solidFill>
                  <a:srgbClr val="231F20"/>
                </a:solidFill>
                <a:latin typeface="Roboto" panose="02000000000000000000" pitchFamily="2" charset="0"/>
                <a:ea typeface="Roboto" panose="02000000000000000000" pitchFamily="2" charset="0"/>
                <a:cs typeface="Arial"/>
              </a:rPr>
              <a:t>create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products, </a:t>
            </a:r>
            <a:r>
              <a:rPr sz="1800" spc="5" dirty="0">
                <a:solidFill>
                  <a:srgbClr val="231F20"/>
                </a:solidFill>
                <a:latin typeface="Roboto" panose="02000000000000000000" pitchFamily="2" charset="0"/>
                <a:ea typeface="Roboto" panose="02000000000000000000" pitchFamily="2" charset="0"/>
                <a:cs typeface="Arial"/>
              </a:rPr>
              <a:t>services, systems </a:t>
            </a:r>
            <a:r>
              <a:rPr sz="1800" spc="15" dirty="0">
                <a:solidFill>
                  <a:srgbClr val="231F20"/>
                </a:solidFill>
                <a:latin typeface="Roboto" panose="02000000000000000000" pitchFamily="2" charset="0"/>
                <a:ea typeface="Roboto" panose="02000000000000000000" pitchFamily="2" charset="0"/>
                <a:cs typeface="Arial"/>
              </a:rPr>
              <a:t>and buildings  </a:t>
            </a:r>
            <a:r>
              <a:rPr sz="1800" spc="60" dirty="0">
                <a:solidFill>
                  <a:srgbClr val="231F20"/>
                </a:solidFill>
                <a:latin typeface="Roboto" panose="02000000000000000000" pitchFamily="2" charset="0"/>
                <a:ea typeface="Roboto" panose="02000000000000000000" pitchFamily="2" charset="0"/>
                <a:cs typeface="Arial"/>
              </a:rPr>
              <a:t>for</a:t>
            </a:r>
            <a:r>
              <a:rPr sz="1800" spc="-11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future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we</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deserve.</a:t>
            </a:r>
            <a:endParaRPr sz="1800" dirty="0">
              <a:latin typeface="Roboto" panose="02000000000000000000" pitchFamily="2" charset="0"/>
              <a:ea typeface="Roboto"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9299" y="322465"/>
            <a:ext cx="2475865" cy="467359"/>
          </a:xfrm>
          <a:prstGeom prst="rect">
            <a:avLst/>
          </a:prstGeom>
        </p:spPr>
        <p:txBody>
          <a:bodyPr vert="horz" wrap="square" lIns="0" tIns="12700" rIns="0" bIns="0" rtlCol="0">
            <a:spAutoFit/>
          </a:bodyPr>
          <a:lstStyle/>
          <a:p>
            <a:pPr marL="12700">
              <a:lnSpc>
                <a:spcPct val="100000"/>
              </a:lnSpc>
              <a:spcBef>
                <a:spcPts val="100"/>
              </a:spcBef>
            </a:pPr>
            <a:r>
              <a:rPr i="1" spc="80" dirty="0">
                <a:latin typeface="Roboto Medium" panose="02000000000000000000" pitchFamily="2" charset="0"/>
                <a:ea typeface="Roboto Medium" panose="02000000000000000000" pitchFamily="2" charset="0"/>
              </a:rPr>
              <a:t>About </a:t>
            </a:r>
            <a:r>
              <a:rPr i="1" spc="40" dirty="0">
                <a:latin typeface="Roboto Medium" panose="02000000000000000000" pitchFamily="2" charset="0"/>
                <a:ea typeface="Roboto Medium" panose="02000000000000000000" pitchFamily="2" charset="0"/>
              </a:rPr>
              <a:t>the</a:t>
            </a:r>
            <a:r>
              <a:rPr i="1" spc="-480" dirty="0">
                <a:latin typeface="Roboto Medium" panose="02000000000000000000" pitchFamily="2" charset="0"/>
                <a:ea typeface="Roboto Medium" panose="02000000000000000000" pitchFamily="2" charset="0"/>
              </a:rPr>
              <a:t> </a:t>
            </a:r>
            <a:r>
              <a:rPr i="1" spc="-35" dirty="0">
                <a:latin typeface="Roboto Medium" panose="02000000000000000000" pitchFamily="2" charset="0"/>
                <a:ea typeface="Roboto Medium" panose="02000000000000000000" pitchFamily="2" charset="0"/>
              </a:rPr>
              <a:t>Role</a:t>
            </a:r>
          </a:p>
        </p:txBody>
      </p:sp>
      <p:sp>
        <p:nvSpPr>
          <p:cNvPr id="3" name="object 3"/>
          <p:cNvSpPr txBox="1"/>
          <p:nvPr/>
        </p:nvSpPr>
        <p:spPr>
          <a:xfrm>
            <a:off x="419299" y="1387932"/>
            <a:ext cx="3296285" cy="3129062"/>
          </a:xfrm>
          <a:prstGeom prst="rect">
            <a:avLst/>
          </a:prstGeom>
        </p:spPr>
        <p:txBody>
          <a:bodyPr vert="horz" wrap="square" lIns="0" tIns="12700" rIns="0" bIns="0" rtlCol="0">
            <a:spAutoFit/>
          </a:bodyPr>
          <a:lstStyle/>
          <a:p>
            <a:pPr marL="12700" marR="388620">
              <a:lnSpc>
                <a:spcPct val="100000"/>
              </a:lnSpc>
              <a:spcBef>
                <a:spcPts val="100"/>
              </a:spcBef>
            </a:pP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provides</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advice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is</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commercially  </a:t>
            </a:r>
            <a:r>
              <a:rPr sz="1000" spc="25" dirty="0">
                <a:solidFill>
                  <a:srgbClr val="231F20"/>
                </a:solidFill>
                <a:latin typeface="Roboto" panose="02000000000000000000" pitchFamily="2" charset="0"/>
                <a:ea typeface="Roboto" panose="02000000000000000000" pitchFamily="2" charset="0"/>
                <a:cs typeface="Arial"/>
              </a:rPr>
              <a:t>grounded, </a:t>
            </a:r>
            <a:r>
              <a:rPr sz="1000" spc="20" dirty="0">
                <a:solidFill>
                  <a:srgbClr val="231F20"/>
                </a:solidFill>
                <a:latin typeface="Roboto" panose="02000000000000000000" pitchFamily="2" charset="0"/>
                <a:ea typeface="Roboto" panose="02000000000000000000" pitchFamily="2" charset="0"/>
                <a:cs typeface="Arial"/>
              </a:rPr>
              <a:t>yet ambitious. </a:t>
            </a:r>
            <a:r>
              <a:rPr sz="1000" spc="5" dirty="0">
                <a:solidFill>
                  <a:srgbClr val="231F20"/>
                </a:solidFill>
                <a:latin typeface="Roboto" panose="02000000000000000000" pitchFamily="2" charset="0"/>
                <a:ea typeface="Roboto" panose="02000000000000000000" pitchFamily="2" charset="0"/>
                <a:cs typeface="Arial"/>
              </a:rPr>
              <a:t>We </a:t>
            </a:r>
            <a:r>
              <a:rPr sz="1000" spc="25" dirty="0">
                <a:solidFill>
                  <a:srgbClr val="231F20"/>
                </a:solidFill>
                <a:latin typeface="Roboto" panose="02000000000000000000" pitchFamily="2" charset="0"/>
                <a:ea typeface="Roboto" panose="02000000000000000000" pitchFamily="2" charset="0"/>
                <a:cs typeface="Arial"/>
              </a:rPr>
              <a:t>pursue exceptional  </a:t>
            </a:r>
            <a:r>
              <a:rPr sz="1000" spc="30" dirty="0">
                <a:solidFill>
                  <a:srgbClr val="231F20"/>
                </a:solidFill>
                <a:latin typeface="Roboto" panose="02000000000000000000" pitchFamily="2" charset="0"/>
                <a:ea typeface="Roboto" panose="02000000000000000000" pitchFamily="2" charset="0"/>
                <a:cs typeface="Arial"/>
              </a:rPr>
              <a:t>outcomes</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socially,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environmentally</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and</a:t>
            </a:r>
            <a:endParaRPr sz="1000" dirty="0">
              <a:latin typeface="Roboto" panose="02000000000000000000" pitchFamily="2" charset="0"/>
              <a:ea typeface="Roboto" panose="02000000000000000000" pitchFamily="2" charset="0"/>
              <a:cs typeface="Arial"/>
            </a:endParaRPr>
          </a:p>
          <a:p>
            <a:pPr marL="12700" marR="284480">
              <a:lnSpc>
                <a:spcPct val="100000"/>
              </a:lnSpc>
            </a:pPr>
            <a:r>
              <a:rPr sz="1000" spc="25" dirty="0">
                <a:solidFill>
                  <a:srgbClr val="231F20"/>
                </a:solidFill>
                <a:latin typeface="Roboto" panose="02000000000000000000" pitchFamily="2" charset="0"/>
                <a:ea typeface="Roboto" panose="02000000000000000000" pitchFamily="2" charset="0"/>
                <a:cs typeface="Arial"/>
              </a:rPr>
              <a:t>economically</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sustainable</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enable</a:t>
            </a:r>
            <a:r>
              <a:rPr sz="1000" spc="-3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action</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across  </a:t>
            </a:r>
            <a:r>
              <a:rPr sz="1000" spc="25" dirty="0">
                <a:solidFill>
                  <a:srgbClr val="231F20"/>
                </a:solidFill>
                <a:latin typeface="Roboto" panose="02000000000000000000" pitchFamily="2" charset="0"/>
                <a:ea typeface="Roboto" panose="02000000000000000000" pitchFamily="2" charset="0"/>
                <a:cs typeface="Arial"/>
              </a:rPr>
              <a:t>government, institutions </a:t>
            </a:r>
            <a:r>
              <a:rPr sz="1000" spc="20" dirty="0">
                <a:solidFill>
                  <a:srgbClr val="231F20"/>
                </a:solidFill>
                <a:latin typeface="Roboto" panose="02000000000000000000" pitchFamily="2" charset="0"/>
                <a:ea typeface="Roboto" panose="02000000000000000000" pitchFamily="2" charset="0"/>
                <a:cs typeface="Arial"/>
              </a:rPr>
              <a:t>and</a:t>
            </a:r>
            <a:r>
              <a:rPr sz="1000" spc="-17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organisations.</a:t>
            </a:r>
            <a:endParaRPr sz="1000" dirty="0">
              <a:latin typeface="Roboto" panose="02000000000000000000" pitchFamily="2" charset="0"/>
              <a:ea typeface="Roboto" panose="02000000000000000000" pitchFamily="2" charset="0"/>
              <a:cs typeface="Arial"/>
            </a:endParaRPr>
          </a:p>
          <a:p>
            <a:pPr marL="12700" marR="139700">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partner</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those</a:t>
            </a:r>
            <a:r>
              <a:rPr sz="1000" spc="-4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who</a:t>
            </a:r>
            <a:r>
              <a:rPr sz="1000" spc="-3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willing</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  strategically </a:t>
            </a:r>
            <a:r>
              <a:rPr sz="1000" spc="35" dirty="0">
                <a:solidFill>
                  <a:srgbClr val="231F20"/>
                </a:solidFill>
                <a:latin typeface="Roboto" panose="02000000000000000000" pitchFamily="2" charset="0"/>
                <a:ea typeface="Roboto" panose="02000000000000000000" pitchFamily="2" charset="0"/>
                <a:cs typeface="Arial"/>
              </a:rPr>
              <a:t>to </a:t>
            </a:r>
            <a:r>
              <a:rPr sz="1000" spc="15" dirty="0">
                <a:solidFill>
                  <a:srgbClr val="231F20"/>
                </a:solidFill>
                <a:latin typeface="Roboto" panose="02000000000000000000" pitchFamily="2" charset="0"/>
                <a:ea typeface="Roboto" panose="02000000000000000000" pitchFamily="2" charset="0"/>
                <a:cs typeface="Arial"/>
              </a:rPr>
              <a:t>achieve</a:t>
            </a:r>
            <a:r>
              <a:rPr sz="1000" spc="-18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better.</a:t>
            </a:r>
            <a:endParaRPr sz="1000" dirty="0">
              <a:latin typeface="Roboto" panose="02000000000000000000" pitchFamily="2" charset="0"/>
              <a:ea typeface="Roboto" panose="02000000000000000000" pitchFamily="2" charset="0"/>
              <a:cs typeface="Arial"/>
            </a:endParaRPr>
          </a:p>
          <a:p>
            <a:pPr marL="12700" marR="313055" algn="just">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lead,</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collaborate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others</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deliver  </a:t>
            </a:r>
            <a:r>
              <a:rPr sz="1000" spc="35" dirty="0">
                <a:solidFill>
                  <a:srgbClr val="231F20"/>
                </a:solidFill>
                <a:latin typeface="Roboto" panose="02000000000000000000" pitchFamily="2" charset="0"/>
                <a:ea typeface="Roboto" panose="02000000000000000000" pitchFamily="2" charset="0"/>
                <a:cs typeface="Arial"/>
              </a:rPr>
              <a:t>impact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Cities</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20" dirty="0">
                <a:solidFill>
                  <a:srgbClr val="231F20"/>
                </a:solidFill>
                <a:uFill>
                  <a:solidFill>
                    <a:srgbClr val="231F20"/>
                  </a:solidFill>
                </a:uFill>
                <a:latin typeface="Roboto" panose="02000000000000000000" pitchFamily="2" charset="0"/>
                <a:ea typeface="Roboto" panose="02000000000000000000" pitchFamily="2" charset="0"/>
                <a:cs typeface="Arial"/>
              </a:rPr>
              <a:t>and</a:t>
            </a:r>
            <a:r>
              <a:rPr sz="1000" u="sng" spc="-4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Regions</a:t>
            </a:r>
            <a:r>
              <a:rPr sz="1000" spc="5" dirty="0">
                <a:solidFill>
                  <a:srgbClr val="231F20"/>
                </a:solidFill>
                <a:latin typeface="Roboto" panose="02000000000000000000" pitchFamily="2" charset="0"/>
                <a:ea typeface="Roboto" panose="02000000000000000000" pitchFamily="2" charset="0"/>
                <a:cs typeface="Arial"/>
              </a:rPr>
              <a:t>,</a:t>
            </a:r>
            <a:r>
              <a:rPr sz="1000" spc="-35"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 </a:t>
            </a:r>
            <a:r>
              <a:rPr sz="1000" spc="35" dirty="0">
                <a:solidFill>
                  <a:srgbClr val="231F20"/>
                </a:solid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Buildings</a:t>
            </a:r>
            <a:r>
              <a:rPr sz="1000" spc="1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16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Businesses</a:t>
            </a:r>
            <a:r>
              <a:rPr sz="1000" spc="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marL="12700" marR="91440">
              <a:lnSpc>
                <a:spcPct val="100000"/>
              </a:lnSpc>
              <a:spcBef>
                <a:spcPts val="850"/>
              </a:spcBef>
            </a:pPr>
            <a:r>
              <a:rPr sz="1000" spc="15" dirty="0">
                <a:solidFill>
                  <a:srgbClr val="231F20"/>
                </a:solidFill>
                <a:latin typeface="Roboto" panose="02000000000000000000" pitchFamily="2" charset="0"/>
                <a:ea typeface="Roboto" panose="02000000000000000000" pitchFamily="2" charset="0"/>
                <a:cs typeface="Arial"/>
              </a:rPr>
              <a:t>The</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Better</a:t>
            </a:r>
            <a:r>
              <a:rPr sz="1000" spc="-40" dirty="0">
                <a:solidFill>
                  <a:srgbClr val="231F20"/>
                </a:solidFill>
                <a:latin typeface="Roboto" panose="02000000000000000000" pitchFamily="2" charset="0"/>
                <a:ea typeface="Roboto" panose="02000000000000000000" pitchFamily="2" charset="0"/>
                <a:cs typeface="Arial"/>
              </a:rPr>
              <a:t> </a:t>
            </a:r>
            <a:r>
              <a:rPr sz="1000" spc="20">
                <a:solidFill>
                  <a:srgbClr val="231F20"/>
                </a:solidFill>
                <a:latin typeface="Roboto" panose="02000000000000000000" pitchFamily="2" charset="0"/>
                <a:ea typeface="Roboto" panose="02000000000000000000" pitchFamily="2" charset="0"/>
                <a:cs typeface="Arial"/>
              </a:rPr>
              <a:t>Buildings</a:t>
            </a:r>
            <a:r>
              <a:rPr sz="1000" spc="-40">
                <a:solidFill>
                  <a:srgbClr val="231F20"/>
                </a:solidFill>
                <a:latin typeface="Roboto" panose="02000000000000000000" pitchFamily="2" charset="0"/>
                <a:ea typeface="Roboto" panose="02000000000000000000" pitchFamily="2" charset="0"/>
                <a:cs typeface="Arial"/>
              </a:rPr>
              <a:t> </a:t>
            </a:r>
            <a:r>
              <a:rPr lang="en-US" sz="1000" spc="20" dirty="0" smtClean="0">
                <a:solidFill>
                  <a:srgbClr val="231F20"/>
                </a:solidFill>
                <a:latin typeface="Roboto" panose="02000000000000000000" pitchFamily="2" charset="0"/>
                <a:ea typeface="Roboto" panose="02000000000000000000" pitchFamily="2" charset="0"/>
                <a:cs typeface="Arial"/>
              </a:rPr>
              <a:t>Project Civil Engineer, will be to coordinate people and processes to ensure that our projects developing detailed project plans, ensuring resource availability and allocation and delivering every project on time within budget and scope.. You will be the go-to person for everything involving a project’s organization and timeline</a:t>
            </a:r>
            <a:r>
              <a:rPr lang="en-US" sz="1000" dirty="0" smtClean="0"/>
              <a:t>.</a:t>
            </a:r>
            <a:endParaRPr sz="1000" dirty="0">
              <a:latin typeface="Roboto" panose="02000000000000000000" pitchFamily="2" charset="0"/>
              <a:ea typeface="Roboto" panose="02000000000000000000" pitchFamily="2" charset="0"/>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xmlns="" val="3651779924"/>
              </p:ext>
            </p:extLst>
          </p:nvPr>
        </p:nvGraphicFramePr>
        <p:xfrm>
          <a:off x="4707001" y="1429207"/>
          <a:ext cx="2421255" cy="1264740"/>
        </p:xfrm>
        <a:graphic>
          <a:graphicData uri="http://schemas.openxmlformats.org/drawingml/2006/table">
            <a:tbl>
              <a:tblPr firstRow="1" bandRow="1">
                <a:tableStyleId>{2D5ABB26-0587-4C30-8999-92F81FD0307C}</a:tableStyleId>
              </a:tblPr>
              <a:tblGrid>
                <a:gridCol w="668655">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tblGrid>
              <a:tr h="316179">
                <a:tc>
                  <a:txBody>
                    <a:bodyPr/>
                    <a:lstStyle/>
                    <a:p>
                      <a:pPr marL="35560">
                        <a:lnSpc>
                          <a:spcPct val="100000"/>
                        </a:lnSpc>
                        <a:spcBef>
                          <a:spcPts val="795"/>
                        </a:spcBef>
                      </a:pPr>
                      <a:r>
                        <a:rPr sz="800" spc="10" dirty="0">
                          <a:solidFill>
                            <a:srgbClr val="231F20"/>
                          </a:solidFill>
                          <a:latin typeface="Roboto" panose="02000000000000000000" pitchFamily="2" charset="0"/>
                          <a:ea typeface="Roboto" panose="02000000000000000000" pitchFamily="2" charset="0"/>
                          <a:cs typeface="Arial"/>
                        </a:rPr>
                        <a:t>Role</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295"/>
                        </a:spcBef>
                      </a:pPr>
                      <a:r>
                        <a:rPr sz="800" spc="30" dirty="0">
                          <a:solidFill>
                            <a:srgbClr val="231F20"/>
                          </a:solidFill>
                          <a:latin typeface="Roboto" panose="02000000000000000000" pitchFamily="2" charset="0"/>
                          <a:ea typeface="Roboto" panose="02000000000000000000" pitchFamily="2" charset="0"/>
                          <a:cs typeface="Arial"/>
                        </a:rPr>
                        <a:t>Better</a:t>
                      </a:r>
                      <a:r>
                        <a:rPr sz="800" spc="-45" dirty="0">
                          <a:solidFill>
                            <a:srgbClr val="231F20"/>
                          </a:solidFill>
                          <a:latin typeface="Roboto" panose="02000000000000000000" pitchFamily="2" charset="0"/>
                          <a:ea typeface="Roboto" panose="02000000000000000000" pitchFamily="2" charset="0"/>
                          <a:cs typeface="Arial"/>
                        </a:rPr>
                        <a:t> </a:t>
                      </a:r>
                      <a:r>
                        <a:rPr sz="800" spc="15" dirty="0">
                          <a:solidFill>
                            <a:srgbClr val="231F20"/>
                          </a:solidFill>
                          <a:latin typeface="Roboto" panose="02000000000000000000" pitchFamily="2" charset="0"/>
                          <a:ea typeface="Roboto" panose="02000000000000000000" pitchFamily="2" charset="0"/>
                          <a:cs typeface="Arial"/>
                        </a:rPr>
                        <a:t>Buildings</a:t>
                      </a:r>
                      <a:endParaRPr sz="800">
                        <a:latin typeface="Roboto" panose="02000000000000000000" pitchFamily="2" charset="0"/>
                        <a:ea typeface="Roboto" panose="02000000000000000000" pitchFamily="2" charset="0"/>
                        <a:cs typeface="Arial"/>
                      </a:endParaRPr>
                    </a:p>
                    <a:p>
                      <a:pPr marL="222250">
                        <a:lnSpc>
                          <a:spcPct val="100000"/>
                        </a:lnSpc>
                        <a:spcBef>
                          <a:spcPts val="40"/>
                        </a:spcBef>
                      </a:pPr>
                      <a:r>
                        <a:rPr lang="en-US" sz="800" spc="15" dirty="0" smtClean="0">
                          <a:solidFill>
                            <a:srgbClr val="231F20"/>
                          </a:solidFill>
                          <a:latin typeface="Roboto" panose="02000000000000000000" pitchFamily="2" charset="0"/>
                          <a:ea typeface="Roboto" panose="02000000000000000000" pitchFamily="2" charset="0"/>
                          <a:cs typeface="Arial"/>
                        </a:rPr>
                        <a:t>Project </a:t>
                      </a:r>
                      <a:r>
                        <a:rPr lang="en-US" sz="800" spc="15" smtClean="0">
                          <a:solidFill>
                            <a:srgbClr val="231F20"/>
                          </a:solidFill>
                          <a:latin typeface="Roboto" panose="02000000000000000000" pitchFamily="2" charset="0"/>
                          <a:ea typeface="Roboto" panose="02000000000000000000" pitchFamily="2" charset="0"/>
                          <a:cs typeface="Arial"/>
                        </a:rPr>
                        <a:t>Civil</a:t>
                      </a:r>
                      <a:r>
                        <a:rPr lang="en-US" sz="800" spc="15" baseline="0" smtClean="0">
                          <a:solidFill>
                            <a:srgbClr val="231F20"/>
                          </a:solidFill>
                          <a:latin typeface="Roboto" panose="02000000000000000000" pitchFamily="2" charset="0"/>
                          <a:ea typeface="Roboto" panose="02000000000000000000" pitchFamily="2" charset="0"/>
                          <a:cs typeface="Arial"/>
                        </a:rPr>
                        <a:t> Engineer</a:t>
                      </a:r>
                      <a:endParaRPr sz="800">
                        <a:latin typeface="Roboto" panose="02000000000000000000" pitchFamily="2" charset="0"/>
                        <a:ea typeface="Roboto" panose="02000000000000000000" pitchFamily="2" charset="0"/>
                        <a:cs typeface="Arial"/>
                      </a:endParaRPr>
                    </a:p>
                  </a:txBody>
                  <a:tcPr marL="0" marR="0" marT="374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0"/>
                  </a:ext>
                </a:extLst>
              </a:tr>
              <a:tr h="316179">
                <a:tc>
                  <a:txBody>
                    <a:bodyPr/>
                    <a:lstStyle/>
                    <a:p>
                      <a:pPr marL="3556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Location</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lang="en-US" sz="800" spc="25" dirty="0">
                          <a:solidFill>
                            <a:srgbClr val="231F20"/>
                          </a:solidFill>
                          <a:latin typeface="Roboto" panose="02000000000000000000" pitchFamily="2" charset="0"/>
                          <a:ea typeface="Roboto" panose="02000000000000000000" pitchFamily="2" charset="0"/>
                          <a:cs typeface="Arial"/>
                        </a:rPr>
                        <a:t>New Delhi</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1"/>
                  </a:ext>
                </a:extLst>
              </a:tr>
              <a:tr h="316191">
                <a:tc>
                  <a:txBody>
                    <a:bodyPr/>
                    <a:lstStyle/>
                    <a:p>
                      <a:pPr marL="35560">
                        <a:lnSpc>
                          <a:spcPct val="100000"/>
                        </a:lnSpc>
                        <a:spcBef>
                          <a:spcPts val="795"/>
                        </a:spcBef>
                      </a:pPr>
                      <a:r>
                        <a:rPr sz="800" spc="25" dirty="0">
                          <a:solidFill>
                            <a:srgbClr val="231F20"/>
                          </a:solidFill>
                          <a:latin typeface="Roboto" panose="02000000000000000000" pitchFamily="2" charset="0"/>
                          <a:ea typeface="Roboto" panose="02000000000000000000" pitchFamily="2" charset="0"/>
                          <a:cs typeface="Arial"/>
                        </a:rPr>
                        <a:t>Starting</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30" dirty="0">
                          <a:solidFill>
                            <a:srgbClr val="231F20"/>
                          </a:solidFill>
                          <a:latin typeface="Roboto" panose="02000000000000000000" pitchFamily="2" charset="0"/>
                          <a:ea typeface="Roboto" panose="02000000000000000000" pitchFamily="2" charset="0"/>
                          <a:cs typeface="Arial"/>
                        </a:rPr>
                        <a:t>FEB</a:t>
                      </a:r>
                      <a:r>
                        <a:rPr sz="800" spc="-45" dirty="0">
                          <a:solidFill>
                            <a:srgbClr val="231F20"/>
                          </a:solidFill>
                          <a:latin typeface="Roboto" panose="02000000000000000000" pitchFamily="2" charset="0"/>
                          <a:ea typeface="Roboto" panose="02000000000000000000" pitchFamily="2" charset="0"/>
                          <a:cs typeface="Arial"/>
                        </a:rPr>
                        <a:t> </a:t>
                      </a:r>
                      <a:r>
                        <a:rPr sz="800" spc="-10" dirty="0">
                          <a:solidFill>
                            <a:srgbClr val="231F20"/>
                          </a:solidFill>
                          <a:latin typeface="Roboto" panose="02000000000000000000" pitchFamily="2" charset="0"/>
                          <a:ea typeface="Roboto" panose="02000000000000000000" pitchFamily="2" charset="0"/>
                          <a:cs typeface="Arial"/>
                        </a:rPr>
                        <a:t>2021</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2"/>
                  </a:ext>
                </a:extLst>
              </a:tr>
              <a:tr h="316191">
                <a:tc>
                  <a:txBody>
                    <a:bodyPr/>
                    <a:lstStyle/>
                    <a:p>
                      <a:pPr marL="35560">
                        <a:lnSpc>
                          <a:spcPct val="100000"/>
                        </a:lnSpc>
                        <a:spcBef>
                          <a:spcPts val="795"/>
                        </a:spcBef>
                      </a:pPr>
                      <a:r>
                        <a:rPr sz="800" spc="15" dirty="0">
                          <a:solidFill>
                            <a:srgbClr val="231F20"/>
                          </a:solidFill>
                          <a:latin typeface="Roboto" panose="02000000000000000000" pitchFamily="2" charset="0"/>
                          <a:ea typeface="Roboto" panose="02000000000000000000" pitchFamily="2" charset="0"/>
                          <a:cs typeface="Arial"/>
                        </a:rPr>
                        <a:t>Status</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Fulltime/</a:t>
                      </a:r>
                      <a:r>
                        <a:rPr sz="800" spc="-45" dirty="0">
                          <a:solidFill>
                            <a:srgbClr val="231F20"/>
                          </a:solidFill>
                          <a:latin typeface="Roboto" panose="02000000000000000000" pitchFamily="2" charset="0"/>
                          <a:ea typeface="Roboto" panose="02000000000000000000" pitchFamily="2" charset="0"/>
                          <a:cs typeface="Arial"/>
                        </a:rPr>
                        <a:t> </a:t>
                      </a:r>
                      <a:r>
                        <a:rPr sz="800" spc="25" dirty="0">
                          <a:solidFill>
                            <a:srgbClr val="231F20"/>
                          </a:solidFill>
                          <a:latin typeface="Roboto" panose="02000000000000000000" pitchFamily="2" charset="0"/>
                          <a:ea typeface="Roboto" panose="02000000000000000000" pitchFamily="2" charset="0"/>
                          <a:cs typeface="Arial"/>
                        </a:rPr>
                        <a:t>0.8</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3"/>
                  </a:ext>
                </a:extLst>
              </a:tr>
            </a:tbl>
          </a:graphicData>
        </a:graphic>
      </p:graphicFrame>
      <p:grpSp>
        <p:nvGrpSpPr>
          <p:cNvPr id="5" name="object 5"/>
          <p:cNvGrpSpPr/>
          <p:nvPr/>
        </p:nvGrpSpPr>
        <p:grpSpPr>
          <a:xfrm>
            <a:off x="432003" y="4919408"/>
            <a:ext cx="6696075" cy="4986020"/>
            <a:chOff x="432003" y="4919408"/>
            <a:chExt cx="6696075" cy="4986020"/>
          </a:xfrm>
        </p:grpSpPr>
        <p:sp>
          <p:nvSpPr>
            <p:cNvPr id="6" name="object 6"/>
            <p:cNvSpPr/>
            <p:nvPr/>
          </p:nvSpPr>
          <p:spPr>
            <a:xfrm>
              <a:off x="432003" y="4919408"/>
              <a:ext cx="6696075" cy="4986020"/>
            </a:xfrm>
            <a:custGeom>
              <a:avLst/>
              <a:gdLst/>
              <a:ahLst/>
              <a:cxnLst/>
              <a:rect l="l" t="t" r="r" b="b"/>
              <a:pathLst>
                <a:path w="6696075" h="4986020">
                  <a:moveTo>
                    <a:pt x="6695998" y="0"/>
                  </a:moveTo>
                  <a:lnTo>
                    <a:pt x="0" y="0"/>
                  </a:lnTo>
                  <a:lnTo>
                    <a:pt x="0" y="4985994"/>
                  </a:lnTo>
                  <a:lnTo>
                    <a:pt x="6695998" y="4985994"/>
                  </a:lnTo>
                  <a:lnTo>
                    <a:pt x="6695998" y="0"/>
                  </a:lnTo>
                  <a:close/>
                </a:path>
              </a:pathLst>
            </a:custGeom>
            <a:solidFill>
              <a:srgbClr val="000000"/>
            </a:solidFill>
          </p:spPr>
          <p:txBody>
            <a:bodyPr wrap="square" lIns="0" tIns="0" rIns="0" bIns="0" rtlCol="0"/>
            <a:lstStyle/>
            <a:p>
              <a:endParaRPr/>
            </a:p>
          </p:txBody>
        </p:sp>
        <p:sp>
          <p:nvSpPr>
            <p:cNvPr id="7" name="object 7"/>
            <p:cNvSpPr/>
            <p:nvPr/>
          </p:nvSpPr>
          <p:spPr>
            <a:xfrm>
              <a:off x="1650276" y="5402681"/>
              <a:ext cx="4259453" cy="4019448"/>
            </a:xfrm>
            <a:prstGeom prst="rect">
              <a:avLst/>
            </a:prstGeom>
            <a:blipFill>
              <a:blip r:embed="rId3" cstate="print"/>
              <a:stretch>
                <a:fillRect/>
              </a:stretch>
            </a:blipFill>
          </p:spPr>
          <p:txBody>
            <a:bodyPr wrap="square" lIns="0" tIns="0" rIns="0" bIns="0" rtlCol="0"/>
            <a:lstStyle/>
            <a:p>
              <a:endParaRPr/>
            </a:p>
          </p:txBody>
        </p:sp>
      </p:grpSp>
      <p:sp>
        <p:nvSpPr>
          <p:cNvPr id="8" name="object 8"/>
          <p:cNvSpPr txBox="1"/>
          <p:nvPr/>
        </p:nvSpPr>
        <p:spPr>
          <a:xfrm>
            <a:off x="4998262" y="10145703"/>
            <a:ext cx="2142490" cy="135935"/>
          </a:xfrm>
          <a:prstGeom prst="rect">
            <a:avLst/>
          </a:prstGeom>
        </p:spPr>
        <p:txBody>
          <a:bodyPr vert="horz" wrap="square" lIns="0" tIns="12700" rIns="0" bIns="0" rtlCol="0">
            <a:spAutoFit/>
          </a:bodyPr>
          <a:lstStyle/>
          <a:p>
            <a:pPr marL="12700">
              <a:lnSpc>
                <a:spcPct val="100000"/>
              </a:lnSpc>
              <a:spcBef>
                <a:spcPts val="100"/>
              </a:spcBef>
            </a:pPr>
            <a:r>
              <a:rPr sz="800" i="1" spc="5" dirty="0">
                <a:solidFill>
                  <a:srgbClr val="231F20"/>
                </a:solidFill>
                <a:latin typeface="Roboto Medium" panose="02000000000000000000" pitchFamily="2" charset="0"/>
                <a:ea typeface="Roboto Medium" panose="02000000000000000000" pitchFamily="2" charset="0"/>
                <a:cs typeface="Arial"/>
              </a:rPr>
              <a:t>We</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always</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seek</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20" dirty="0">
                <a:solidFill>
                  <a:srgbClr val="231F20"/>
                </a:solidFill>
                <a:latin typeface="Roboto Medium" panose="02000000000000000000" pitchFamily="2" charset="0"/>
                <a:ea typeface="Roboto Medium" panose="02000000000000000000" pitchFamily="2" charset="0"/>
                <a:cs typeface="Arial"/>
              </a:rPr>
              <a:t>be</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5" dirty="0">
                <a:solidFill>
                  <a:srgbClr val="231F20"/>
                </a:solidFill>
                <a:latin typeface="Roboto Medium" panose="02000000000000000000" pitchFamily="2" charset="0"/>
                <a:ea typeface="Roboto Medium" panose="02000000000000000000" pitchFamily="2" charset="0"/>
                <a:cs typeface="Arial"/>
              </a:rPr>
              <a:t>better</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and</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do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better.</a:t>
            </a:r>
            <a:endParaRPr sz="800" i="1" dirty="0">
              <a:latin typeface="Roboto Medium" panose="02000000000000000000" pitchFamily="2" charset="0"/>
              <a:ea typeface="Roboto Medium" panose="02000000000000000000" pitchFamily="2" charset="0"/>
              <a:cs typeface="Arial"/>
            </a:endParaRPr>
          </a:p>
        </p:txBody>
      </p:sp>
      <p:sp>
        <p:nvSpPr>
          <p:cNvPr id="9" name="object 9"/>
          <p:cNvSpPr txBox="1"/>
          <p:nvPr/>
        </p:nvSpPr>
        <p:spPr>
          <a:xfrm>
            <a:off x="3607714" y="6146673"/>
            <a:ext cx="360680" cy="152400"/>
          </a:xfrm>
          <a:prstGeom prst="rect">
            <a:avLst/>
          </a:prstGeom>
        </p:spPr>
        <p:txBody>
          <a:bodyPr vert="horz" wrap="square" lIns="0" tIns="16510" rIns="0" bIns="0" rtlCol="0">
            <a:spAutoFit/>
          </a:bodyPr>
          <a:lstStyle/>
          <a:p>
            <a:pPr>
              <a:lnSpc>
                <a:spcPct val="100000"/>
              </a:lnSpc>
              <a:spcBef>
                <a:spcPts val="130"/>
              </a:spcBef>
            </a:pPr>
            <a:r>
              <a:rPr sz="800" spc="5" dirty="0">
                <a:solidFill>
                  <a:srgbClr val="FFFFFF"/>
                </a:solidFill>
                <a:latin typeface="Arial"/>
                <a:cs typeface="Arial"/>
              </a:rPr>
              <a:t>P</a:t>
            </a:r>
            <a:r>
              <a:rPr sz="800" spc="50" dirty="0">
                <a:solidFill>
                  <a:srgbClr val="FFFFFF"/>
                </a:solidFill>
                <a:latin typeface="Arial"/>
                <a:cs typeface="Arial"/>
              </a:rPr>
              <a:t>eo</a:t>
            </a:r>
            <a:r>
              <a:rPr sz="800" spc="55" dirty="0">
                <a:solidFill>
                  <a:srgbClr val="FFFFFF"/>
                </a:solidFill>
                <a:latin typeface="Arial"/>
                <a:cs typeface="Arial"/>
              </a:rPr>
              <a:t>p</a:t>
            </a:r>
            <a:r>
              <a:rPr sz="800" spc="25" dirty="0">
                <a:solidFill>
                  <a:srgbClr val="FFFFFF"/>
                </a:solidFill>
                <a:latin typeface="Arial"/>
                <a:cs typeface="Arial"/>
              </a:rPr>
              <a:t>le</a:t>
            </a:r>
            <a:endParaRPr sz="800">
              <a:latin typeface="Arial"/>
              <a:cs typeface="Arial"/>
            </a:endParaRPr>
          </a:p>
        </p:txBody>
      </p:sp>
      <p:sp>
        <p:nvSpPr>
          <p:cNvPr id="10" name="object 10"/>
          <p:cNvSpPr txBox="1"/>
          <p:nvPr/>
        </p:nvSpPr>
        <p:spPr>
          <a:xfrm>
            <a:off x="4907584" y="8191322"/>
            <a:ext cx="326390" cy="152400"/>
          </a:xfrm>
          <a:prstGeom prst="rect">
            <a:avLst/>
          </a:prstGeom>
        </p:spPr>
        <p:txBody>
          <a:bodyPr vert="horz" wrap="square" lIns="0" tIns="16510" rIns="0" bIns="0" rtlCol="0">
            <a:spAutoFit/>
          </a:bodyPr>
          <a:lstStyle/>
          <a:p>
            <a:pPr>
              <a:lnSpc>
                <a:spcPct val="100000"/>
              </a:lnSpc>
              <a:spcBef>
                <a:spcPts val="130"/>
              </a:spcBef>
            </a:pPr>
            <a:r>
              <a:rPr sz="800" spc="10" dirty="0">
                <a:solidFill>
                  <a:srgbClr val="FFFFFF"/>
                </a:solidFill>
                <a:latin typeface="Arial"/>
                <a:cs typeface="Arial"/>
              </a:rPr>
              <a:t>P</a:t>
            </a:r>
            <a:r>
              <a:rPr sz="800" spc="20" dirty="0">
                <a:solidFill>
                  <a:srgbClr val="FFFFFF"/>
                </a:solidFill>
                <a:latin typeface="Arial"/>
                <a:cs typeface="Arial"/>
              </a:rPr>
              <a:t>l</a:t>
            </a:r>
            <a:r>
              <a:rPr sz="800" spc="25" dirty="0">
                <a:solidFill>
                  <a:srgbClr val="FFFFFF"/>
                </a:solidFill>
                <a:latin typeface="Arial"/>
                <a:cs typeface="Arial"/>
              </a:rPr>
              <a:t>a</a:t>
            </a:r>
            <a:r>
              <a:rPr sz="800" spc="30" dirty="0">
                <a:solidFill>
                  <a:srgbClr val="FFFFFF"/>
                </a:solidFill>
                <a:latin typeface="Arial"/>
                <a:cs typeface="Arial"/>
              </a:rPr>
              <a:t>n</a:t>
            </a:r>
            <a:r>
              <a:rPr sz="800" spc="45" dirty="0">
                <a:solidFill>
                  <a:srgbClr val="FFFFFF"/>
                </a:solidFill>
                <a:latin typeface="Arial"/>
                <a:cs typeface="Arial"/>
              </a:rPr>
              <a:t>et</a:t>
            </a:r>
            <a:endParaRPr sz="800">
              <a:latin typeface="Arial"/>
              <a:cs typeface="Arial"/>
            </a:endParaRPr>
          </a:p>
        </p:txBody>
      </p:sp>
      <p:sp>
        <p:nvSpPr>
          <p:cNvPr id="11" name="object 11"/>
          <p:cNvSpPr txBox="1"/>
          <p:nvPr/>
        </p:nvSpPr>
        <p:spPr>
          <a:xfrm>
            <a:off x="2260917" y="8191322"/>
            <a:ext cx="527050" cy="152400"/>
          </a:xfrm>
          <a:prstGeom prst="rect">
            <a:avLst/>
          </a:prstGeom>
        </p:spPr>
        <p:txBody>
          <a:bodyPr vert="horz" wrap="square" lIns="0" tIns="16510" rIns="0" bIns="0" rtlCol="0">
            <a:spAutoFit/>
          </a:bodyPr>
          <a:lstStyle/>
          <a:p>
            <a:pPr>
              <a:lnSpc>
                <a:spcPct val="100000"/>
              </a:lnSpc>
              <a:spcBef>
                <a:spcPts val="130"/>
              </a:spcBef>
            </a:pPr>
            <a:r>
              <a:rPr sz="800" spc="40" dirty="0">
                <a:solidFill>
                  <a:srgbClr val="FFFFFF"/>
                </a:solidFill>
                <a:latin typeface="Arial"/>
                <a:cs typeface="Arial"/>
              </a:rPr>
              <a:t>Prosperity</a:t>
            </a:r>
            <a:endParaRPr sz="800">
              <a:latin typeface="Arial"/>
              <a:cs typeface="Arial"/>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
        <p:nvSpPr>
          <p:cNvPr id="17" name="Oval 16"/>
          <p:cNvSpPr/>
          <p:nvPr/>
        </p:nvSpPr>
        <p:spPr>
          <a:xfrm>
            <a:off x="3407054" y="7251700"/>
            <a:ext cx="762000" cy="77891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607714" y="7337687"/>
            <a:ext cx="340771" cy="5420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835150"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Experience and</a:t>
            </a:r>
            <a:r>
              <a:rPr sz="1200" i="1" spc="-150" dirty="0">
                <a:solidFill>
                  <a:srgbClr val="231F20"/>
                </a:solidFill>
                <a:latin typeface="Roboto Medium" panose="02000000000000000000" pitchFamily="2" charset="0"/>
                <a:ea typeface="Roboto Medium" panose="02000000000000000000" pitchFamily="2" charset="0"/>
                <a:cs typeface="Arial"/>
              </a:rPr>
              <a:t> </a:t>
            </a:r>
            <a:r>
              <a:rPr sz="1200" i="1" spc="30" dirty="0">
                <a:solidFill>
                  <a:srgbClr val="231F20"/>
                </a:solidFill>
                <a:latin typeface="Roboto Medium" panose="02000000000000000000" pitchFamily="2" charset="0"/>
                <a:ea typeface="Roboto Medium" panose="02000000000000000000" pitchFamily="2" charset="0"/>
                <a:cs typeface="Arial"/>
              </a:rPr>
              <a:t>Attributes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931" y="390728"/>
            <a:ext cx="864869" cy="166712"/>
          </a:xfrm>
          <a:prstGeom prst="rect">
            <a:avLst/>
          </a:prstGeom>
        </p:spPr>
        <p:txBody>
          <a:bodyPr vert="horz" wrap="square" lIns="0" tIns="12700" rIns="0" bIns="0" rtlCol="0">
            <a:spAutoFit/>
          </a:bodyPr>
          <a:lstStyle/>
          <a:p>
            <a:pPr marL="12700">
              <a:lnSpc>
                <a:spcPct val="100000"/>
              </a:lnSpc>
              <a:spcBef>
                <a:spcPts val="100"/>
              </a:spcBef>
            </a:pPr>
            <a:r>
              <a:rPr sz="1000" i="1" spc="20" dirty="0">
                <a:solidFill>
                  <a:srgbClr val="231F20"/>
                </a:solidFill>
                <a:latin typeface="Roboto Medium" panose="02000000000000000000" pitchFamily="2" charset="0"/>
                <a:ea typeface="Roboto Medium" panose="02000000000000000000" pitchFamily="2" charset="0"/>
                <a:cs typeface="Arial"/>
              </a:rPr>
              <a:t>MUST</a:t>
            </a:r>
            <a:r>
              <a:rPr sz="1000" i="1" spc="-7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99296" y="627824"/>
            <a:ext cx="4352290" cy="6368410"/>
          </a:xfrm>
          <a:prstGeom prst="rect">
            <a:avLst/>
          </a:prstGeom>
        </p:spPr>
        <p:txBody>
          <a:bodyPr vert="horz" wrap="square" lIns="0" tIns="12700" rIns="0" bIns="0" rtlCol="0">
            <a:spAutoFit/>
          </a:bodyPr>
          <a:lstStyle/>
          <a:p>
            <a:pPr marL="192405" marR="205104" indent="-180340">
              <a:lnSpc>
                <a:spcPct val="100000"/>
              </a:lnSpc>
              <a:spcBef>
                <a:spcPts val="100"/>
              </a:spcBef>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Deep</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alignment</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Values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active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interest</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sustainability</a:t>
            </a:r>
            <a:r>
              <a:rPr sz="1000" spc="-5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is</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essential</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for</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any</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People</a:t>
            </a:r>
            <a:endParaRPr sz="1000" dirty="0">
              <a:latin typeface="Roboto" panose="02000000000000000000" pitchFamily="2" charset="0"/>
              <a:ea typeface="Roboto" panose="02000000000000000000" pitchFamily="2" charset="0"/>
              <a:cs typeface="Arial"/>
            </a:endParaRPr>
          </a:p>
          <a:p>
            <a:pPr marL="192405" marR="76200" indent="-180340">
              <a:lnSpc>
                <a:spcPct val="100000"/>
              </a:lnSpc>
              <a:buChar char="–"/>
              <a:tabLst>
                <a:tab pos="193040" algn="l"/>
              </a:tabLst>
            </a:pPr>
            <a:r>
              <a:rPr sz="1000" spc="35"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relevant</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qualification</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Engineering,</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Sustainable</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or</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related  </a:t>
            </a:r>
            <a:r>
              <a:rPr sz="1000" spc="20" dirty="0">
                <a:solidFill>
                  <a:srgbClr val="231F20"/>
                </a:solidFill>
                <a:latin typeface="Roboto" panose="02000000000000000000" pitchFamily="2" charset="0"/>
                <a:ea typeface="Roboto" panose="02000000000000000000" pitchFamily="2" charset="0"/>
                <a:cs typeface="Arial"/>
              </a:rPr>
              <a:t>discipline</a:t>
            </a:r>
            <a:endParaRPr sz="1000" dirty="0">
              <a:latin typeface="Roboto" panose="02000000000000000000" pitchFamily="2" charset="0"/>
              <a:ea typeface="Roboto" panose="02000000000000000000" pitchFamily="2" charset="0"/>
              <a:cs typeface="Arial"/>
            </a:endParaRPr>
          </a:p>
          <a:p>
            <a:pPr marL="192405" indent="-180340" algn="just">
              <a:lnSpc>
                <a:spcPct val="100000"/>
              </a:lnSpc>
              <a:buChar char="–"/>
              <a:tabLst>
                <a:tab pos="193040" algn="l"/>
              </a:tabLst>
            </a:pPr>
            <a:r>
              <a:rPr sz="1500" spc="37" baseline="5555" smtClean="0">
                <a:solidFill>
                  <a:srgbClr val="231F20"/>
                </a:solidFill>
                <a:latin typeface="Roboto" panose="02000000000000000000" pitchFamily="2" charset="0"/>
                <a:ea typeface="Roboto" panose="02000000000000000000" pitchFamily="2" charset="0"/>
                <a:cs typeface="Arial"/>
              </a:rPr>
              <a:t>Comprehensive</a:t>
            </a:r>
            <a:r>
              <a:rPr sz="1500" spc="-67" baseline="5555" smtClean="0">
                <a:solidFill>
                  <a:srgbClr val="231F20"/>
                </a:solidFill>
                <a:latin typeface="Roboto" panose="02000000000000000000" pitchFamily="2" charset="0"/>
                <a:ea typeface="Roboto" panose="02000000000000000000" pitchFamily="2" charset="0"/>
                <a:cs typeface="Arial"/>
              </a:rPr>
              <a:t> </a:t>
            </a:r>
            <a:r>
              <a:rPr sz="1500" spc="60" baseline="5555" dirty="0">
                <a:solidFill>
                  <a:srgbClr val="231F20"/>
                </a:solidFill>
                <a:latin typeface="Roboto" panose="02000000000000000000" pitchFamily="2" charset="0"/>
                <a:ea typeface="Roboto" panose="02000000000000000000" pitchFamily="2" charset="0"/>
                <a:cs typeface="Arial"/>
              </a:rPr>
              <a:t>knowledge</a:t>
            </a:r>
            <a:r>
              <a:rPr sz="1500" spc="-60" baseline="555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local</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building</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codes</a:t>
            </a:r>
            <a:r>
              <a:rPr sz="1000" spc="-5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standards</a:t>
            </a:r>
            <a:endParaRPr sz="1000" dirty="0">
              <a:latin typeface="Roboto" panose="02000000000000000000" pitchFamily="2" charset="0"/>
              <a:ea typeface="Roboto" panose="02000000000000000000" pitchFamily="2" charset="0"/>
              <a:cs typeface="Arial"/>
            </a:endParaRPr>
          </a:p>
          <a:p>
            <a:pPr marL="192405" indent="-180340">
              <a:lnSpc>
                <a:spcPct val="100000"/>
              </a:lnSpc>
              <a:buChar char="–"/>
              <a:tabLst>
                <a:tab pos="193040" algn="l"/>
              </a:tabLst>
            </a:pPr>
            <a:r>
              <a:rPr sz="1000" spc="15" smtClean="0">
                <a:solidFill>
                  <a:srgbClr val="231F20"/>
                </a:solidFill>
                <a:latin typeface="Roboto" panose="02000000000000000000" pitchFamily="2" charset="0"/>
                <a:ea typeface="Roboto" panose="02000000000000000000" pitchFamily="2" charset="0"/>
                <a:cs typeface="Arial"/>
              </a:rPr>
              <a:t>Great</a:t>
            </a:r>
            <a:r>
              <a:rPr sz="1000" spc="-50" smtClean="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written</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verbal</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communication</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skills,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financial</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literacy</a:t>
            </a:r>
            <a:endParaRPr sz="1000" dirty="0">
              <a:latin typeface="Roboto" panose="02000000000000000000" pitchFamily="2" charset="0"/>
              <a:ea typeface="Roboto" panose="02000000000000000000" pitchFamily="2" charset="0"/>
              <a:cs typeface="Arial"/>
            </a:endParaRPr>
          </a:p>
          <a:p>
            <a:pPr marL="192405" marR="237490">
              <a:lnSpc>
                <a:spcPct val="100000"/>
              </a:lnSpc>
            </a:pP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capacity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understand</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work</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effectively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within</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  commercial</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parameters</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project</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delivery</a:t>
            </a:r>
            <a:endParaRPr sz="1000" dirty="0">
              <a:latin typeface="Roboto" panose="02000000000000000000" pitchFamily="2" charset="0"/>
              <a:ea typeface="Roboto" panose="02000000000000000000" pitchFamily="2" charset="0"/>
              <a:cs typeface="Arial"/>
            </a:endParaRPr>
          </a:p>
          <a:p>
            <a:pPr marL="192405" marR="17780" indent="-180340">
              <a:lnSpc>
                <a:spcPct val="100000"/>
              </a:lnSpc>
              <a:buChar char="–"/>
              <a:tabLst>
                <a:tab pos="193040" algn="l"/>
              </a:tabLst>
            </a:pPr>
            <a:r>
              <a:rPr sz="1000" spc="30" dirty="0">
                <a:solidFill>
                  <a:srgbClr val="231F20"/>
                </a:solidFill>
                <a:latin typeface="Roboto" panose="02000000000000000000" pitchFamily="2" charset="0"/>
                <a:ea typeface="Roboto" panose="02000000000000000000" pitchFamily="2" charset="0"/>
                <a:cs typeface="Arial"/>
              </a:rPr>
              <a:t>Ability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logically,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analyse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assess</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risks</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30" dirty="0">
                <a:solidFill>
                  <a:srgbClr val="231F20"/>
                </a:solidFill>
                <a:latin typeface="Roboto" panose="02000000000000000000" pitchFamily="2" charset="0"/>
                <a:ea typeface="Roboto" panose="02000000000000000000" pitchFamily="2" charset="0"/>
                <a:cs typeface="Arial"/>
              </a:rPr>
              <a:t>identify </a:t>
            </a:r>
            <a:r>
              <a:rPr sz="1000" spc="15" dirty="0">
                <a:solidFill>
                  <a:srgbClr val="231F20"/>
                </a:solidFill>
                <a:latin typeface="Roboto" panose="02000000000000000000" pitchFamily="2" charset="0"/>
                <a:ea typeface="Roboto" panose="02000000000000000000" pitchFamily="2" charset="0"/>
                <a:cs typeface="Arial"/>
              </a:rPr>
              <a:t>solutions and</a:t>
            </a:r>
            <a:r>
              <a:rPr sz="1000" spc="-20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outcomes</a:t>
            </a:r>
            <a:endParaRPr sz="1000" dirty="0">
              <a:latin typeface="Roboto" panose="02000000000000000000" pitchFamily="2" charset="0"/>
              <a:ea typeface="Roboto" panose="02000000000000000000" pitchFamily="2" charset="0"/>
              <a:cs typeface="Arial"/>
            </a:endParaRPr>
          </a:p>
          <a:p>
            <a:pPr marL="192405" indent="-180340">
              <a:lnSpc>
                <a:spcPct val="100000"/>
              </a:lnSpc>
              <a:buChar char="–"/>
              <a:tabLst>
                <a:tab pos="193040" algn="l"/>
              </a:tabLst>
            </a:pPr>
            <a:r>
              <a:rPr sz="1000" spc="35" dirty="0">
                <a:solidFill>
                  <a:srgbClr val="231F20"/>
                </a:solidFill>
                <a:latin typeface="Roboto" panose="02000000000000000000" pitchFamily="2" charset="0"/>
                <a:ea typeface="Roboto" panose="02000000000000000000" pitchFamily="2" charset="0"/>
                <a:cs typeface="Arial"/>
              </a:rPr>
              <a:t>A</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understanding</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design</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thinking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principles</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ability</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endParaRPr sz="1000" dirty="0">
              <a:latin typeface="Roboto" panose="02000000000000000000" pitchFamily="2" charset="0"/>
              <a:ea typeface="Roboto" panose="02000000000000000000" pitchFamily="2" charset="0"/>
              <a:cs typeface="Arial"/>
            </a:endParaRPr>
          </a:p>
          <a:p>
            <a:pPr marL="192405" marR="147320">
              <a:lnSpc>
                <a:spcPct val="100000"/>
              </a:lnSpc>
            </a:pPr>
            <a:r>
              <a:rPr sz="1000" spc="25" dirty="0">
                <a:solidFill>
                  <a:srgbClr val="231F20"/>
                </a:solidFill>
                <a:latin typeface="Roboto" panose="02000000000000000000" pitchFamily="2" charset="0"/>
                <a:ea typeface="Roboto" panose="02000000000000000000" pitchFamily="2" charset="0"/>
                <a:cs typeface="Arial"/>
              </a:rPr>
              <a:t>understand</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adopt</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design-led</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approach</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problem</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solving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35" dirty="0">
                <a:solidFill>
                  <a:srgbClr val="231F20"/>
                </a:solidFill>
                <a:latin typeface="Roboto" panose="02000000000000000000" pitchFamily="2" charset="0"/>
                <a:ea typeface="Roboto" panose="02000000000000000000" pitchFamily="2" charset="0"/>
                <a:cs typeface="Arial"/>
              </a:rPr>
              <a:t>project</a:t>
            </a:r>
            <a:r>
              <a:rPr sz="1000" spc="-5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management</a:t>
            </a:r>
            <a:endParaRPr sz="1000" dirty="0">
              <a:latin typeface="Roboto" panose="02000000000000000000" pitchFamily="2" charset="0"/>
              <a:ea typeface="Roboto" panose="02000000000000000000" pitchFamily="2" charset="0"/>
              <a:cs typeface="Arial"/>
            </a:endParaRPr>
          </a:p>
          <a:p>
            <a:pPr marL="192405" marR="67945" indent="-180340">
              <a:lnSpc>
                <a:spcPct val="100000"/>
              </a:lnSpc>
              <a:buChar char="–"/>
              <a:tabLst>
                <a:tab pos="193040" algn="l"/>
              </a:tabLst>
            </a:pPr>
            <a:r>
              <a:rPr sz="1000" spc="30" dirty="0">
                <a:solidFill>
                  <a:srgbClr val="231F20"/>
                </a:solidFill>
                <a:latin typeface="Roboto" panose="02000000000000000000" pitchFamily="2" charset="0"/>
                <a:ea typeface="Roboto" panose="02000000000000000000" pitchFamily="2" charset="0"/>
                <a:cs typeface="Arial"/>
              </a:rPr>
              <a:t>Ability</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identify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continuously</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improve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processes  </a:t>
            </a:r>
            <a:r>
              <a:rPr sz="1000" spc="15">
                <a:solidFill>
                  <a:srgbClr val="231F20"/>
                </a:solidFill>
                <a:latin typeface="Roboto" panose="02000000000000000000" pitchFamily="2" charset="0"/>
                <a:ea typeface="Roboto" panose="02000000000000000000" pitchFamily="2" charset="0"/>
                <a:cs typeface="Arial"/>
              </a:rPr>
              <a:t>and</a:t>
            </a:r>
            <a:r>
              <a:rPr sz="1000" spc="-55">
                <a:solidFill>
                  <a:srgbClr val="231F20"/>
                </a:solidFill>
                <a:latin typeface="Roboto" panose="02000000000000000000" pitchFamily="2" charset="0"/>
                <a:ea typeface="Roboto" panose="02000000000000000000" pitchFamily="2" charset="0"/>
                <a:cs typeface="Arial"/>
              </a:rPr>
              <a:t> </a:t>
            </a:r>
            <a:r>
              <a:rPr sz="1000" spc="30" smtClean="0">
                <a:solidFill>
                  <a:srgbClr val="231F20"/>
                </a:solidFill>
                <a:latin typeface="Roboto" panose="02000000000000000000" pitchFamily="2" charset="0"/>
                <a:ea typeface="Roboto" panose="02000000000000000000" pitchFamily="2" charset="0"/>
                <a:cs typeface="Arial"/>
              </a:rPr>
              <a:t>practices</a:t>
            </a:r>
            <a:endParaRPr lang="en-US" sz="1000" spc="30" dirty="0" smtClean="0">
              <a:solidFill>
                <a:srgbClr val="231F20"/>
              </a:solidFill>
              <a:latin typeface="Roboto" panose="02000000000000000000" pitchFamily="2" charset="0"/>
              <a:ea typeface="Roboto" panose="02000000000000000000" pitchFamily="2" charset="0"/>
              <a:cs typeface="Arial"/>
            </a:endParaRP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Provide leadership, direction, mentoring and training to the team ensuring effective engagement and use of skills, competencies and expertise to drive operational efficiencies and quality</a:t>
            </a:r>
          </a:p>
          <a:p>
            <a:pPr marL="192405" marR="67945" indent="-180340">
              <a:lnSpc>
                <a:spcPct val="100000"/>
              </a:lnSpc>
              <a:buChar char="–"/>
              <a:tabLst>
                <a:tab pos="193040" algn="l"/>
              </a:tabLst>
            </a:pPr>
            <a:r>
              <a:rPr lang="en-US" sz="1000" dirty="0" smtClean="0"/>
              <a:t>developing detailed project plans, ensuring resource availability and allocation and delivering every project on time within budget and scope.</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Maintain professional standards, meeting company objectives in relation to budget targets, service quality, company reputation, QA, QS and environmental standards. </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Measure project performance using appropriate systems, tools and techniques</a:t>
            </a:r>
          </a:p>
          <a:p>
            <a:r>
              <a:rPr lang="en-US" sz="1000" dirty="0" smtClean="0"/>
              <a:t/>
            </a:r>
            <a:br>
              <a:rPr lang="en-US" sz="1000" dirty="0" smtClean="0"/>
            </a:br>
            <a:endParaRPr lang="en-US" sz="1000" spc="30" dirty="0" smtClean="0">
              <a:solidFill>
                <a:srgbClr val="231F20"/>
              </a:solidFill>
              <a:latin typeface="Roboto" panose="02000000000000000000" pitchFamily="2" charset="0"/>
              <a:ea typeface="Roboto" panose="02000000000000000000" pitchFamily="2" charset="0"/>
              <a:cs typeface="Arial"/>
            </a:endParaRPr>
          </a:p>
          <a:p>
            <a:pPr marL="12700" algn="just">
              <a:lnSpc>
                <a:spcPct val="100000"/>
              </a:lnSpc>
            </a:pPr>
            <a:endParaRPr lang="en-US" sz="1000" i="1" dirty="0" smtClean="0">
              <a:solidFill>
                <a:srgbClr val="231F20"/>
              </a:solidFill>
              <a:latin typeface="Roboto Medium" panose="02000000000000000000" pitchFamily="2" charset="0"/>
              <a:ea typeface="Roboto Medium" panose="02000000000000000000" pitchFamily="2" charset="0"/>
              <a:cs typeface="Arial"/>
            </a:endParaRPr>
          </a:p>
          <a:p>
            <a:pPr marL="12700" algn="just">
              <a:lnSpc>
                <a:spcPct val="100000"/>
              </a:lnSpc>
            </a:pPr>
            <a:r>
              <a:rPr sz="1000" i="1" smtClean="0">
                <a:solidFill>
                  <a:srgbClr val="231F20"/>
                </a:solidFill>
                <a:latin typeface="Roboto Medium" panose="02000000000000000000" pitchFamily="2" charset="0"/>
                <a:ea typeface="Roboto Medium" panose="02000000000000000000" pitchFamily="2" charset="0"/>
                <a:cs typeface="Arial"/>
              </a:rPr>
              <a:t>NICE </a:t>
            </a:r>
            <a:r>
              <a:rPr sz="1000" i="1" dirty="0">
                <a:solidFill>
                  <a:srgbClr val="231F20"/>
                </a:solidFill>
                <a:latin typeface="Roboto Medium" panose="02000000000000000000" pitchFamily="2" charset="0"/>
                <a:ea typeface="Roboto Medium" panose="02000000000000000000" pitchFamily="2" charset="0"/>
                <a:cs typeface="Arial"/>
              </a:rPr>
              <a:t>TO</a:t>
            </a:r>
            <a:r>
              <a:rPr sz="1000" i="1" spc="-5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Planning &amp; leading of Construction Project</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A willingness to travel and work in different locations when required</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Self-motivated with the ability to manage multiple projects with competing demands/priorities.</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Highly flexible with the ability to work independently or within a team environment.</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Effective negotiating skills and the ability to manage priorities in a changing environment</a:t>
            </a:r>
          </a:p>
          <a:p>
            <a:pPr marL="192405" marR="62230" indent="-180340" algn="just">
              <a:lnSpc>
                <a:spcPct val="100000"/>
              </a:lnSpc>
              <a:spcBef>
                <a:spcPts val="670"/>
              </a:spcBef>
              <a:tabLst>
                <a:tab pos="193040" algn="l"/>
              </a:tabLst>
            </a:pP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423545" cy="197490"/>
          </a:xfrm>
          <a:prstGeom prst="rect">
            <a:avLst/>
          </a:prstGeom>
        </p:spPr>
        <p:txBody>
          <a:bodyPr vert="horz" wrap="square" lIns="0" tIns="12700" rIns="0" bIns="0" rtlCol="0">
            <a:spAutoFit/>
          </a:bodyPr>
          <a:lstStyle/>
          <a:p>
            <a:pPr marL="12700">
              <a:lnSpc>
                <a:spcPct val="100000"/>
              </a:lnSpc>
              <a:spcBef>
                <a:spcPts val="100"/>
              </a:spcBef>
            </a:pPr>
            <a:r>
              <a:rPr sz="1200" i="1" spc="-95" dirty="0">
                <a:solidFill>
                  <a:srgbClr val="231F20"/>
                </a:solidFill>
                <a:latin typeface="Roboto Medium" panose="02000000000000000000" pitchFamily="2" charset="0"/>
                <a:ea typeface="Roboto Medium" panose="02000000000000000000" pitchFamily="2" charset="0"/>
                <a:cs typeface="Arial"/>
              </a:rPr>
              <a:t>T</a:t>
            </a:r>
            <a:r>
              <a:rPr sz="1200" i="1" spc="15" dirty="0">
                <a:solidFill>
                  <a:srgbClr val="231F20"/>
                </a:solidFill>
                <a:latin typeface="Roboto Medium" panose="02000000000000000000" pitchFamily="2" charset="0"/>
                <a:ea typeface="Roboto Medium" panose="02000000000000000000" pitchFamily="2" charset="0"/>
                <a:cs typeface="Arial"/>
              </a:rPr>
              <a:t>as</a:t>
            </a:r>
            <a:r>
              <a:rPr sz="1200" i="1" spc="-5" dirty="0">
                <a:solidFill>
                  <a:srgbClr val="231F20"/>
                </a:solidFill>
                <a:latin typeface="Roboto Medium" panose="02000000000000000000" pitchFamily="2" charset="0"/>
                <a:ea typeface="Roboto Medium" panose="02000000000000000000" pitchFamily="2" charset="0"/>
                <a:cs typeface="Arial"/>
              </a:rPr>
              <a:t>k</a:t>
            </a:r>
            <a:r>
              <a:rPr sz="1200" i="1" spc="-25" dirty="0">
                <a:solidFill>
                  <a:srgbClr val="231F20"/>
                </a:solidFill>
                <a:latin typeface="Roboto Medium" panose="02000000000000000000" pitchFamily="2" charset="0"/>
                <a:ea typeface="Roboto Medium" panose="02000000000000000000" pitchFamily="2" charset="0"/>
                <a:cs typeface="Arial"/>
              </a:rPr>
              <a:t>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306031"/>
            <a:ext cx="4362450" cy="4371068"/>
          </a:xfrm>
          <a:prstGeom prst="rect">
            <a:avLst/>
          </a:prstGeom>
        </p:spPr>
        <p:txBody>
          <a:bodyPr vert="horz" wrap="square" lIns="0" tIns="97155" rIns="0" bIns="0" rtlCol="0">
            <a:spAutoFit/>
          </a:bodyPr>
          <a:lstStyle/>
          <a:p>
            <a:pPr marL="12700">
              <a:lnSpc>
                <a:spcPct val="100000"/>
              </a:lnSpc>
              <a:spcBef>
                <a:spcPts val="765"/>
              </a:spcBef>
            </a:pPr>
            <a:r>
              <a:rPr sz="1000" i="1" dirty="0">
                <a:solidFill>
                  <a:srgbClr val="231F20"/>
                </a:solidFill>
                <a:latin typeface="Roboto Medium" panose="02000000000000000000" pitchFamily="2" charset="0"/>
                <a:ea typeface="Roboto Medium" panose="02000000000000000000" pitchFamily="2" charset="0"/>
                <a:cs typeface="Arial"/>
              </a:rPr>
              <a:t>PROJECT </a:t>
            </a:r>
            <a:r>
              <a:rPr sz="1000" i="1" spc="5" dirty="0">
                <a:solidFill>
                  <a:srgbClr val="231F20"/>
                </a:solidFill>
                <a:latin typeface="Roboto Medium" panose="02000000000000000000" pitchFamily="2" charset="0"/>
                <a:ea typeface="Roboto Medium" panose="02000000000000000000" pitchFamily="2" charset="0"/>
                <a:cs typeface="Arial"/>
              </a:rPr>
              <a:t>DIRECTION </a:t>
            </a:r>
            <a:r>
              <a:rPr sz="1000" i="1" spc="-30" dirty="0">
                <a:solidFill>
                  <a:srgbClr val="231F20"/>
                </a:solidFill>
                <a:latin typeface="Roboto Medium" panose="02000000000000000000" pitchFamily="2" charset="0"/>
                <a:ea typeface="Roboto Medium" panose="02000000000000000000" pitchFamily="2" charset="0"/>
                <a:cs typeface="Arial"/>
              </a:rPr>
              <a:t>&amp; </a:t>
            </a:r>
            <a:r>
              <a:rPr sz="1000" i="1" dirty="0">
                <a:solidFill>
                  <a:srgbClr val="231F20"/>
                </a:solidFill>
                <a:latin typeface="Roboto Medium" panose="02000000000000000000" pitchFamily="2" charset="0"/>
                <a:ea typeface="Roboto Medium" panose="02000000000000000000" pitchFamily="2" charset="0"/>
                <a:cs typeface="Arial"/>
              </a:rPr>
              <a:t>CLIENT RELATIONSHIP</a:t>
            </a:r>
            <a:r>
              <a:rPr sz="1000" i="1" spc="-110" dirty="0">
                <a:solidFill>
                  <a:srgbClr val="231F20"/>
                </a:solidFill>
                <a:latin typeface="Roboto Medium" panose="02000000000000000000" pitchFamily="2" charset="0"/>
                <a:ea typeface="Roboto Medium" panose="02000000000000000000" pitchFamily="2" charset="0"/>
                <a:cs typeface="Arial"/>
              </a:rPr>
              <a:t> </a:t>
            </a:r>
            <a:r>
              <a:rPr sz="1000" i="1" spc="15" dirty="0">
                <a:solidFill>
                  <a:srgbClr val="231F20"/>
                </a:solidFill>
                <a:latin typeface="Roboto Medium" panose="02000000000000000000" pitchFamily="2" charset="0"/>
                <a:ea typeface="Roboto Medium" panose="02000000000000000000" pitchFamily="2" charset="0"/>
                <a:cs typeface="Arial"/>
              </a:rPr>
              <a:t>MANAGEMENT</a:t>
            </a:r>
            <a:endParaRPr sz="1000" i="1" dirty="0">
              <a:latin typeface="Roboto Medium" panose="02000000000000000000" pitchFamily="2" charset="0"/>
              <a:ea typeface="Roboto Medium" panose="02000000000000000000" pitchFamily="2" charset="0"/>
              <a:cs typeface="Arial"/>
            </a:endParaRPr>
          </a:p>
          <a:p>
            <a:pPr marL="192405" marR="5080" indent="-180340">
              <a:lnSpc>
                <a:spcPct val="100000"/>
              </a:lnSpc>
              <a:spcBef>
                <a:spcPts val="665"/>
              </a:spcBef>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Work</a:t>
            </a:r>
            <a:r>
              <a:rPr sz="1000" spc="-45" smtClean="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collaboratively</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clients</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define</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project</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priorities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how</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  </a:t>
            </a:r>
            <a:r>
              <a:rPr sz="1000" spc="20" dirty="0">
                <a:solidFill>
                  <a:srgbClr val="231F20"/>
                </a:solidFill>
                <a:latin typeface="Roboto" panose="02000000000000000000" pitchFamily="2" charset="0"/>
                <a:ea typeface="Roboto" panose="02000000000000000000" pitchFamily="2" charset="0"/>
                <a:cs typeface="Arial"/>
              </a:rPr>
              <a:t>team</a:t>
            </a:r>
            <a:r>
              <a:rPr sz="1000" spc="-5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can</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best</a:t>
            </a:r>
            <a:r>
              <a:rPr sz="1000" spc="-5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work</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together</a:t>
            </a:r>
            <a:endParaRPr sz="1000" dirty="0">
              <a:latin typeface="Roboto" panose="02000000000000000000" pitchFamily="2" charset="0"/>
              <a:ea typeface="Roboto" panose="02000000000000000000" pitchFamily="2" charset="0"/>
              <a:cs typeface="Arial"/>
            </a:endParaRPr>
          </a:p>
          <a:p>
            <a:pPr marL="192405" marR="190500" indent="-180340">
              <a:lnSpc>
                <a:spcPct val="100000"/>
              </a:lnSpc>
              <a:buChar char="–"/>
              <a:tabLst>
                <a:tab pos="193040" algn="l"/>
              </a:tabLst>
            </a:pPr>
            <a:r>
              <a:rPr sz="1000" spc="20" dirty="0">
                <a:solidFill>
                  <a:srgbClr val="231F20"/>
                </a:solidFill>
                <a:latin typeface="Roboto" panose="02000000000000000000" pitchFamily="2" charset="0"/>
                <a:ea typeface="Roboto" panose="02000000000000000000" pitchFamily="2" charset="0"/>
                <a:cs typeface="Arial"/>
              </a:rPr>
              <a:t>Operate</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from</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Better</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Buildings</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Lead</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lead</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multiple  </a:t>
            </a:r>
            <a:r>
              <a:rPr sz="1000" spc="30" dirty="0">
                <a:solidFill>
                  <a:srgbClr val="231F20"/>
                </a:solidFill>
                <a:latin typeface="Roboto" panose="02000000000000000000" pitchFamily="2" charset="0"/>
                <a:ea typeface="Roboto" panose="02000000000000000000" pitchFamily="2" charset="0"/>
                <a:cs typeface="Arial"/>
              </a:rPr>
              <a:t>projects </a:t>
            </a:r>
            <a:r>
              <a:rPr sz="1000" spc="1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client</a:t>
            </a:r>
            <a:r>
              <a:rPr sz="1000" spc="-19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relationships</a:t>
            </a:r>
            <a:endParaRPr sz="1000" dirty="0">
              <a:latin typeface="Roboto" panose="02000000000000000000" pitchFamily="2" charset="0"/>
              <a:ea typeface="Roboto" panose="02000000000000000000" pitchFamily="2" charset="0"/>
              <a:cs typeface="Arial"/>
            </a:endParaRPr>
          </a:p>
          <a:p>
            <a:pPr marL="192405" marR="135255" indent="-180340">
              <a:lnSpc>
                <a:spcPct val="100000"/>
              </a:lnSpc>
              <a:buChar char="–"/>
              <a:tabLst>
                <a:tab pos="193040" algn="l"/>
              </a:tabLst>
            </a:pPr>
            <a:r>
              <a:rPr lang="en-US" sz="1000" spc="15" dirty="0" smtClean="0">
                <a:solidFill>
                  <a:srgbClr val="231F20"/>
                </a:solidFill>
                <a:latin typeface="Roboto" panose="02000000000000000000" pitchFamily="2" charset="0"/>
                <a:ea typeface="Roboto" panose="02000000000000000000" pitchFamily="2" charset="0"/>
                <a:cs typeface="Arial"/>
              </a:rPr>
              <a:t>Determine and manage project priorities to ensure effective application of resources to achieve project outcomes, delivery benchmarks, project budget targets and company revenue/profit objectives for projects, liaising with the Manager – Civil Engineering and other Project Managers in relation to resource allocation &amp; sharing.</a:t>
            </a:r>
          </a:p>
          <a:p>
            <a:pPr marL="192405" marR="135255" indent="-180340">
              <a:lnSpc>
                <a:spcPct val="100000"/>
              </a:lnSpc>
              <a:buChar char="–"/>
              <a:tabLst>
                <a:tab pos="193040" algn="l"/>
              </a:tabLst>
            </a:pPr>
            <a:r>
              <a:rPr sz="1000" spc="-20"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Manage</a:t>
            </a:r>
            <a:r>
              <a:rPr sz="1000" spc="-55" smtClean="0">
                <a:solidFill>
                  <a:srgbClr val="231F20"/>
                </a:solidFill>
                <a:latin typeface="Roboto" panose="02000000000000000000" pitchFamily="2" charset="0"/>
                <a:ea typeface="Roboto" panose="02000000000000000000" pitchFamily="2" charset="0"/>
                <a:cs typeface="Arial"/>
              </a:rPr>
              <a:t> </a:t>
            </a:r>
            <a:r>
              <a:rPr sz="1000" spc="35">
                <a:solidFill>
                  <a:srgbClr val="231F20"/>
                </a:solidFill>
                <a:latin typeface="Roboto" panose="02000000000000000000" pitchFamily="2" charset="0"/>
                <a:ea typeface="Roboto" panose="02000000000000000000" pitchFamily="2" charset="0"/>
                <a:cs typeface="Arial"/>
              </a:rPr>
              <a:t>project</a:t>
            </a:r>
            <a:r>
              <a:rPr sz="1000" spc="-50">
                <a:solidFill>
                  <a:srgbClr val="231F20"/>
                </a:solidFill>
                <a:latin typeface="Roboto" panose="02000000000000000000" pitchFamily="2" charset="0"/>
                <a:ea typeface="Roboto" panose="02000000000000000000" pitchFamily="2" charset="0"/>
                <a:cs typeface="Arial"/>
              </a:rPr>
              <a:t> </a:t>
            </a:r>
            <a:r>
              <a:rPr sz="1000" spc="10" smtClean="0">
                <a:solidFill>
                  <a:srgbClr val="231F20"/>
                </a:solidFill>
                <a:latin typeface="Roboto" panose="02000000000000000000" pitchFamily="2" charset="0"/>
                <a:ea typeface="Roboto" panose="02000000000000000000" pitchFamily="2" charset="0"/>
                <a:cs typeface="Arial"/>
              </a:rPr>
              <a:t>planning</a:t>
            </a:r>
            <a:r>
              <a:rPr lang="en-US" sz="1000" spc="10" dirty="0" smtClean="0">
                <a:solidFill>
                  <a:srgbClr val="231F20"/>
                </a:solidFill>
                <a:latin typeface="Roboto" panose="02000000000000000000" pitchFamily="2" charset="0"/>
                <a:ea typeface="Roboto" panose="02000000000000000000" pitchFamily="2" charset="0"/>
                <a:cs typeface="Arial"/>
              </a:rPr>
              <a:t>,</a:t>
            </a:r>
            <a:r>
              <a:rPr lang="en-US" sz="1000" spc="30" dirty="0" smtClean="0">
                <a:solidFill>
                  <a:srgbClr val="231F20"/>
                </a:solidFill>
                <a:latin typeface="Roboto" panose="02000000000000000000" pitchFamily="2" charset="0"/>
                <a:ea typeface="Roboto" panose="02000000000000000000" pitchFamily="2" charset="0"/>
                <a:cs typeface="Arial"/>
              </a:rPr>
              <a:t> construction schedules</a:t>
            </a:r>
            <a:r>
              <a:rPr sz="1000" spc="10" smtClean="0">
                <a:solidFill>
                  <a:srgbClr val="231F20"/>
                </a:solidFill>
                <a:latin typeface="Roboto" panose="02000000000000000000" pitchFamily="2" charset="0"/>
                <a:ea typeface="Roboto" panose="02000000000000000000" pitchFamily="2" charset="0"/>
                <a:cs typeface="Arial"/>
              </a:rPr>
              <a:t>,</a:t>
            </a:r>
            <a:r>
              <a:rPr sz="1000" spc="-50" smtClean="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budgeting</a:t>
            </a:r>
            <a:r>
              <a:rPr sz="1000" spc="-50" dirty="0">
                <a:solidFill>
                  <a:srgbClr val="231F20"/>
                </a:solidFill>
                <a:latin typeface="Roboto" panose="02000000000000000000" pitchFamily="2" charset="0"/>
                <a:ea typeface="Roboto" panose="02000000000000000000" pitchFamily="2" charset="0"/>
                <a:cs typeface="Arial"/>
              </a:rPr>
              <a:t> </a:t>
            </a:r>
            <a:r>
              <a:rPr sz="1000" spc="15">
                <a:solidFill>
                  <a:srgbClr val="231F20"/>
                </a:solidFill>
                <a:latin typeface="Roboto" panose="02000000000000000000" pitchFamily="2" charset="0"/>
                <a:ea typeface="Roboto" panose="02000000000000000000" pitchFamily="2" charset="0"/>
                <a:cs typeface="Arial"/>
              </a:rPr>
              <a:t>and</a:t>
            </a:r>
            <a:r>
              <a:rPr sz="1000" spc="-5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delivery</a:t>
            </a:r>
            <a:r>
              <a:rPr lang="en-US" sz="1000" spc="20" dirty="0" smtClean="0">
                <a:solidFill>
                  <a:srgbClr val="231F20"/>
                </a:solidFill>
                <a:latin typeface="Roboto" panose="02000000000000000000" pitchFamily="2" charset="0"/>
                <a:ea typeface="Roboto" panose="02000000000000000000" pitchFamily="2" charset="0"/>
                <a:cs typeface="Arial"/>
              </a:rPr>
              <a:t>.</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Managing on-site construction personnel</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Reviewing compliance with federal and local safety guidelines and standards</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Pre tender works like BOQ preparation, rate analysis, tender submission etc.</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Post tender works like reconciliation of materials, subcontractors billing etc.</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Execution and finishing activity like flooring. Joinery, painting and MEP coordination and housing units handover to clients</a:t>
            </a:r>
          </a:p>
          <a:p>
            <a:pPr marL="19240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Deliver projects in a timely manner within budget and achieve high levels of client satisfaction.</a:t>
            </a:r>
          </a:p>
          <a:p>
            <a:pPr marL="192405" indent="-180340">
              <a:lnSpc>
                <a:spcPct val="100000"/>
              </a:lnSpc>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Reports -Work scheduling, lineup activities program, pending task, Sang list, target Vs Actual</a:t>
            </a:r>
            <a:endParaRPr lang="en-US" sz="1000" spc="30" dirty="0" smtClean="0">
              <a:solidFill>
                <a:srgbClr val="231F20"/>
              </a:solidFill>
              <a:latin typeface="Roboto" panose="02000000000000000000" pitchFamily="2" charset="0"/>
              <a:ea typeface="Roboto" panose="02000000000000000000" pitchFamily="2" charset="0"/>
              <a:cs typeface="Arial"/>
            </a:endParaRPr>
          </a:p>
          <a:p>
            <a:pPr>
              <a:lnSpc>
                <a:spcPct val="100000"/>
              </a:lnSpc>
              <a:spcBef>
                <a:spcPts val="55"/>
              </a:spcBef>
            </a:pPr>
            <a:endParaRPr sz="11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35250" y="4660900"/>
            <a:ext cx="4420870" cy="5814412"/>
          </a:xfrm>
          <a:prstGeom prst="rect">
            <a:avLst/>
          </a:prstGeom>
        </p:spPr>
        <p:txBody>
          <a:bodyPr vert="horz" wrap="square" lIns="0" tIns="12700" rIns="0" bIns="0" rtlCol="0">
            <a:spAutoFit/>
          </a:bodyPr>
          <a:lstStyle/>
          <a:p>
            <a:pPr marL="192405" marR="193040" indent="-180340">
              <a:spcBef>
                <a:spcPts val="100"/>
              </a:spcBef>
              <a:tabLst>
                <a:tab pos="193040" algn="l"/>
              </a:tabLst>
            </a:pPr>
            <a:r>
              <a:rPr lang="en-US" sz="1000" i="1" spc="5" dirty="0" smtClean="0">
                <a:solidFill>
                  <a:srgbClr val="231F20"/>
                </a:solidFill>
                <a:latin typeface="Roboto Medium" panose="02000000000000000000" pitchFamily="2" charset="0"/>
                <a:ea typeface="Roboto Medium" panose="02000000000000000000" pitchFamily="2" charset="0"/>
                <a:cs typeface="Arial"/>
              </a:rPr>
              <a:t>TECHNICAL </a:t>
            </a:r>
            <a:r>
              <a:rPr lang="en-US" sz="1000" i="1" spc="-10" dirty="0" smtClean="0">
                <a:solidFill>
                  <a:srgbClr val="231F20"/>
                </a:solidFill>
                <a:latin typeface="Roboto Medium" panose="02000000000000000000" pitchFamily="2" charset="0"/>
                <a:ea typeface="Roboto Medium" panose="02000000000000000000" pitchFamily="2" charset="0"/>
                <a:cs typeface="Arial"/>
              </a:rPr>
              <a:t>ANALYSIS </a:t>
            </a:r>
            <a:r>
              <a:rPr lang="en-US" sz="1000" i="1" spc="-30" dirty="0" smtClean="0">
                <a:solidFill>
                  <a:srgbClr val="231F20"/>
                </a:solidFill>
                <a:latin typeface="Roboto Medium" panose="02000000000000000000" pitchFamily="2" charset="0"/>
                <a:ea typeface="Roboto Medium" panose="02000000000000000000" pitchFamily="2" charset="0"/>
                <a:cs typeface="Arial"/>
              </a:rPr>
              <a:t>, </a:t>
            </a:r>
            <a:r>
              <a:rPr lang="en-US" sz="1000" i="1" spc="-10" dirty="0" smtClean="0">
                <a:solidFill>
                  <a:srgbClr val="231F20"/>
                </a:solidFill>
                <a:latin typeface="Roboto Medium" panose="02000000000000000000" pitchFamily="2" charset="0"/>
                <a:ea typeface="Roboto Medium" panose="02000000000000000000" pitchFamily="2" charset="0"/>
                <a:cs typeface="Arial"/>
              </a:rPr>
              <a:t>Education &amp; Requirement</a:t>
            </a:r>
          </a:p>
          <a:p>
            <a:pPr marL="192405" marR="193040" indent="-180340">
              <a:lnSpc>
                <a:spcPct val="100000"/>
              </a:lnSpc>
              <a:spcBef>
                <a:spcPts val="100"/>
              </a:spcBef>
              <a:tabLst>
                <a:tab pos="193040" algn="l"/>
              </a:tabLst>
            </a:pPr>
            <a:endParaRPr lang="en-US" sz="1000" spc="25" dirty="0" smtClean="0">
              <a:solidFill>
                <a:srgbClr val="231F20"/>
              </a:solidFill>
              <a:latin typeface="Roboto" panose="02000000000000000000" pitchFamily="2" charset="0"/>
              <a:ea typeface="Roboto" panose="02000000000000000000" pitchFamily="2" charset="0"/>
              <a:cs typeface="Arial"/>
            </a:endParaRPr>
          </a:p>
          <a:p>
            <a:pPr marL="192405" marR="193040" indent="-180340">
              <a:lnSpc>
                <a:spcPct val="100000"/>
              </a:lnSpc>
              <a:spcBef>
                <a:spcPts val="100"/>
              </a:spcBef>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Undertake </a:t>
            </a:r>
            <a:r>
              <a:rPr sz="1000" spc="15" dirty="0">
                <a:solidFill>
                  <a:srgbClr val="231F20"/>
                </a:solidFill>
                <a:latin typeface="Roboto" panose="02000000000000000000" pitchFamily="2" charset="0"/>
                <a:ea typeface="Roboto" panose="02000000000000000000" pitchFamily="2" charset="0"/>
                <a:cs typeface="Arial"/>
              </a:rPr>
              <a:t>and manage </a:t>
            </a:r>
            <a:r>
              <a:rPr sz="1000" spc="20" dirty="0">
                <a:solidFill>
                  <a:srgbClr val="231F20"/>
                </a:solidFill>
                <a:latin typeface="Roboto" panose="02000000000000000000" pitchFamily="2" charset="0"/>
                <a:ea typeface="Roboto" panose="02000000000000000000" pitchFamily="2" charset="0"/>
                <a:cs typeface="Arial"/>
              </a:rPr>
              <a:t>technical </a:t>
            </a:r>
            <a:r>
              <a:rPr sz="1000" spc="5" dirty="0">
                <a:solidFill>
                  <a:srgbClr val="231F20"/>
                </a:solidFill>
                <a:latin typeface="Roboto" panose="02000000000000000000" pitchFamily="2" charset="0"/>
                <a:ea typeface="Roboto" panose="02000000000000000000" pitchFamily="2" charset="0"/>
                <a:cs typeface="Arial"/>
              </a:rPr>
              <a:t>analysis </a:t>
            </a:r>
            <a:r>
              <a:rPr sz="1000" spc="15" dirty="0">
                <a:solidFill>
                  <a:srgbClr val="231F20"/>
                </a:solidFill>
                <a:latin typeface="Roboto" panose="02000000000000000000" pitchFamily="2" charset="0"/>
                <a:ea typeface="Roboto" panose="02000000000000000000" pitchFamily="2" charset="0"/>
                <a:cs typeface="Arial"/>
              </a:rPr>
              <a:t>and </a:t>
            </a:r>
            <a:r>
              <a:rPr sz="1000" spc="40" dirty="0">
                <a:solidFill>
                  <a:srgbClr val="231F20"/>
                </a:solidFill>
                <a:latin typeface="Roboto" panose="02000000000000000000" pitchFamily="2" charset="0"/>
                <a:ea typeface="Roboto" panose="02000000000000000000" pitchFamily="2" charset="0"/>
                <a:cs typeface="Arial"/>
              </a:rPr>
              <a:t>report </a:t>
            </a:r>
            <a:r>
              <a:rPr sz="1000" spc="25" dirty="0">
                <a:solidFill>
                  <a:srgbClr val="231F20"/>
                </a:solidFill>
                <a:latin typeface="Roboto" panose="02000000000000000000" pitchFamily="2" charset="0"/>
                <a:ea typeface="Roboto" panose="02000000000000000000" pitchFamily="2" charset="0"/>
                <a:cs typeface="Arial"/>
              </a:rPr>
              <a:t>writing,  </a:t>
            </a:r>
            <a:r>
              <a:rPr sz="1000" spc="20" dirty="0">
                <a:solidFill>
                  <a:srgbClr val="231F20"/>
                </a:solidFill>
                <a:latin typeface="Roboto" panose="02000000000000000000" pitchFamily="2" charset="0"/>
                <a:ea typeface="Roboto" panose="02000000000000000000" pitchFamily="2" charset="0"/>
                <a:cs typeface="Arial"/>
              </a:rPr>
              <a:t>maintaining</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very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focus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quality</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presentation</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our  </a:t>
            </a:r>
            <a:r>
              <a:rPr sz="1000" spc="45"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At least  8+ years industry experience in a similar role preferred. </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 relevant engineering and/or management qualification, recognized by </a:t>
            </a:r>
            <a:r>
              <a:rPr lang="en-US" sz="1000" spc="20" dirty="0" err="1" smtClean="0">
                <a:solidFill>
                  <a:srgbClr val="231F20"/>
                </a:solidFill>
                <a:latin typeface="Roboto" panose="02000000000000000000" pitchFamily="2" charset="0"/>
                <a:ea typeface="Roboto" panose="02000000000000000000" pitchFamily="2" charset="0"/>
                <a:cs typeface="Arial"/>
              </a:rPr>
              <a:t>Govt</a:t>
            </a:r>
            <a:r>
              <a:rPr lang="en-US" sz="1000" spc="20" dirty="0" smtClean="0">
                <a:solidFill>
                  <a:srgbClr val="231F20"/>
                </a:solidFill>
                <a:latin typeface="Roboto" panose="02000000000000000000" pitchFamily="2" charset="0"/>
                <a:ea typeface="Roboto" panose="02000000000000000000" pitchFamily="2" charset="0"/>
                <a:cs typeface="Arial"/>
              </a:rPr>
              <a:t> of India as eligible for membership as a professional engineer.</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Engineering design, contractor management and contract administration experience, with the ability to identify/develop alternate design options that present more cost effective and innovative solutions</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Project management experience – preferably in urban development or infrastructure. </a:t>
            </a:r>
          </a:p>
          <a:p>
            <a:pPr marL="192405" marR="73025" indent="-180340">
              <a:lnSpc>
                <a:spcPct val="100000"/>
              </a:lnSpc>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With</a:t>
            </a:r>
            <a:r>
              <a:rPr sz="1000" spc="-45"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direction,</a:t>
            </a:r>
            <a:r>
              <a:rPr sz="1000" spc="-40"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take</a:t>
            </a:r>
            <a:r>
              <a:rPr sz="1000" spc="-45"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a</a:t>
            </a:r>
            <a:r>
              <a:rPr sz="1000" spc="-40" smtClean="0">
                <a:solidFill>
                  <a:srgbClr val="231F20"/>
                </a:solidFill>
                <a:latin typeface="Roboto" panose="02000000000000000000" pitchFamily="2" charset="0"/>
                <a:ea typeface="Roboto" panose="02000000000000000000" pitchFamily="2" charset="0"/>
                <a:cs typeface="Arial"/>
              </a:rPr>
              <a:t> </a:t>
            </a:r>
            <a:r>
              <a:rPr sz="1000" spc="15" smtClean="0">
                <a:solidFill>
                  <a:srgbClr val="231F20"/>
                </a:solidFill>
                <a:latin typeface="Roboto" panose="02000000000000000000" pitchFamily="2" charset="0"/>
                <a:ea typeface="Roboto" panose="02000000000000000000" pitchFamily="2" charset="0"/>
                <a:cs typeface="Arial"/>
              </a:rPr>
              <a:t>leading</a:t>
            </a:r>
            <a:r>
              <a:rPr sz="1000" spc="-45"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role</a:t>
            </a:r>
            <a:r>
              <a:rPr sz="1000" spc="-40" smtClean="0">
                <a:solidFill>
                  <a:srgbClr val="231F20"/>
                </a:solidFill>
                <a:latin typeface="Roboto" panose="02000000000000000000" pitchFamily="2" charset="0"/>
                <a:ea typeface="Roboto" panose="02000000000000000000" pitchFamily="2" charset="0"/>
                <a:cs typeface="Arial"/>
              </a:rPr>
              <a:t> </a:t>
            </a:r>
            <a:r>
              <a:rPr sz="1000" smtClean="0">
                <a:solidFill>
                  <a:srgbClr val="231F20"/>
                </a:solidFill>
                <a:latin typeface="Roboto" panose="02000000000000000000" pitchFamily="2" charset="0"/>
                <a:ea typeface="Roboto" panose="02000000000000000000" pitchFamily="2" charset="0"/>
                <a:cs typeface="Arial"/>
              </a:rPr>
              <a:t>in</a:t>
            </a:r>
            <a:r>
              <a:rPr sz="1000" spc="-45" smtClean="0">
                <a:solidFill>
                  <a:srgbClr val="231F20"/>
                </a:solidFill>
                <a:latin typeface="Roboto" panose="02000000000000000000" pitchFamily="2" charset="0"/>
                <a:ea typeface="Roboto" panose="02000000000000000000" pitchFamily="2" charset="0"/>
                <a:cs typeface="Arial"/>
              </a:rPr>
              <a:t> </a:t>
            </a:r>
            <a:r>
              <a:rPr sz="1000" spc="25" smtClean="0">
                <a:solidFill>
                  <a:srgbClr val="231F20"/>
                </a:solidFill>
                <a:latin typeface="Roboto" panose="02000000000000000000" pitchFamily="2" charset="0"/>
                <a:ea typeface="Roboto" panose="02000000000000000000" pitchFamily="2" charset="0"/>
                <a:cs typeface="Arial"/>
              </a:rPr>
              <a:t>the</a:t>
            </a:r>
            <a:r>
              <a:rPr sz="1000" spc="-40"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delivery</a:t>
            </a:r>
            <a:r>
              <a:rPr sz="1000" spc="-45" smtClean="0">
                <a:solidFill>
                  <a:srgbClr val="231F20"/>
                </a:solidFill>
                <a:latin typeface="Roboto" panose="02000000000000000000" pitchFamily="2" charset="0"/>
                <a:ea typeface="Roboto" panose="02000000000000000000" pitchFamily="2" charset="0"/>
                <a:cs typeface="Arial"/>
              </a:rPr>
              <a:t> </a:t>
            </a:r>
            <a:r>
              <a:rPr sz="1000" spc="40" smtClean="0">
                <a:solidFill>
                  <a:srgbClr val="231F20"/>
                </a:solidFill>
                <a:latin typeface="Roboto" panose="02000000000000000000" pitchFamily="2" charset="0"/>
                <a:ea typeface="Roboto" panose="02000000000000000000" pitchFamily="2" charset="0"/>
                <a:cs typeface="Arial"/>
              </a:rPr>
              <a:t>of</a:t>
            </a:r>
            <a:r>
              <a:rPr sz="1000" spc="-40" smtClean="0">
                <a:solidFill>
                  <a:srgbClr val="231F20"/>
                </a:solidFill>
                <a:latin typeface="Roboto" panose="02000000000000000000" pitchFamily="2" charset="0"/>
                <a:ea typeface="Roboto" panose="02000000000000000000" pitchFamily="2" charset="0"/>
                <a:cs typeface="Arial"/>
              </a:rPr>
              <a:t> </a:t>
            </a:r>
            <a:r>
              <a:rPr sz="1000" spc="10" smtClean="0">
                <a:solidFill>
                  <a:srgbClr val="231F20"/>
                </a:solidFill>
                <a:latin typeface="Roboto" panose="02000000000000000000" pitchFamily="2" charset="0"/>
                <a:ea typeface="Roboto" panose="02000000000000000000" pitchFamily="2" charset="0"/>
                <a:cs typeface="Arial"/>
              </a:rPr>
              <a:t>research,</a:t>
            </a:r>
            <a:r>
              <a:rPr sz="1000" spc="-45" smtClean="0">
                <a:solidFill>
                  <a:srgbClr val="231F20"/>
                </a:solidFill>
                <a:latin typeface="Roboto" panose="02000000000000000000" pitchFamily="2" charset="0"/>
                <a:ea typeface="Roboto" panose="02000000000000000000" pitchFamily="2" charset="0"/>
                <a:cs typeface="Arial"/>
              </a:rPr>
              <a:t> </a:t>
            </a:r>
            <a:r>
              <a:rPr sz="1000" spc="5" smtClean="0">
                <a:solidFill>
                  <a:srgbClr val="231F20"/>
                </a:solidFill>
                <a:latin typeface="Roboto" panose="02000000000000000000" pitchFamily="2" charset="0"/>
                <a:ea typeface="Roboto" panose="02000000000000000000" pitchFamily="2" charset="0"/>
                <a:cs typeface="Arial"/>
              </a:rPr>
              <a:t>analysis  </a:t>
            </a:r>
            <a:r>
              <a:rPr sz="1000" spc="15" smtClean="0">
                <a:solidFill>
                  <a:srgbClr val="231F20"/>
                </a:solidFill>
                <a:latin typeface="Roboto" panose="02000000000000000000" pitchFamily="2" charset="0"/>
                <a:ea typeface="Roboto" panose="02000000000000000000" pitchFamily="2" charset="0"/>
                <a:cs typeface="Arial"/>
              </a:rPr>
              <a:t>and</a:t>
            </a:r>
            <a:r>
              <a:rPr sz="1000" spc="-50" smtClean="0">
                <a:solidFill>
                  <a:srgbClr val="231F20"/>
                </a:solidFill>
                <a:latin typeface="Roboto" panose="02000000000000000000" pitchFamily="2" charset="0"/>
                <a:ea typeface="Roboto" panose="02000000000000000000" pitchFamily="2" charset="0"/>
                <a:cs typeface="Arial"/>
              </a:rPr>
              <a:t> </a:t>
            </a:r>
            <a:r>
              <a:rPr sz="1000" spc="25" smtClean="0">
                <a:solidFill>
                  <a:srgbClr val="231F20"/>
                </a:solidFill>
                <a:latin typeface="Roboto" panose="02000000000000000000" pitchFamily="2" charset="0"/>
                <a:ea typeface="Roboto" panose="02000000000000000000" pitchFamily="2" charset="0"/>
                <a:cs typeface="Arial"/>
              </a:rPr>
              <a:t>specification</a:t>
            </a:r>
            <a:r>
              <a:rPr sz="1000" spc="-45"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across</a:t>
            </a:r>
            <a:r>
              <a:rPr sz="1000" spc="-50" smtClean="0">
                <a:solidFill>
                  <a:srgbClr val="231F20"/>
                </a:solidFill>
                <a:latin typeface="Roboto" panose="02000000000000000000" pitchFamily="2" charset="0"/>
                <a:ea typeface="Roboto" panose="02000000000000000000" pitchFamily="2" charset="0"/>
                <a:cs typeface="Arial"/>
              </a:rPr>
              <a:t> </a:t>
            </a:r>
            <a:r>
              <a:rPr sz="1000" smtClean="0">
                <a:solidFill>
                  <a:srgbClr val="231F20"/>
                </a:solidFill>
                <a:latin typeface="Roboto" panose="02000000000000000000" pitchFamily="2" charset="0"/>
                <a:ea typeface="Roboto" panose="02000000000000000000" pitchFamily="2" charset="0"/>
                <a:cs typeface="Arial"/>
              </a:rPr>
              <a:t>all</a:t>
            </a:r>
            <a:r>
              <a:rPr sz="1000" spc="-45" smtClean="0">
                <a:solidFill>
                  <a:srgbClr val="231F20"/>
                </a:solidFill>
                <a:latin typeface="Roboto" panose="02000000000000000000" pitchFamily="2" charset="0"/>
                <a:ea typeface="Roboto" panose="02000000000000000000" pitchFamily="2" charset="0"/>
                <a:cs typeface="Arial"/>
              </a:rPr>
              <a:t> </a:t>
            </a:r>
            <a:r>
              <a:rPr sz="1000" spc="25" smtClean="0">
                <a:solidFill>
                  <a:srgbClr val="231F20"/>
                </a:solidFill>
                <a:latin typeface="Roboto" panose="02000000000000000000" pitchFamily="2" charset="0"/>
                <a:ea typeface="Roboto" panose="02000000000000000000" pitchFamily="2" charset="0"/>
                <a:cs typeface="Arial"/>
              </a:rPr>
              <a:t>aspects</a:t>
            </a:r>
            <a:r>
              <a:rPr sz="1000" spc="-45" smtClean="0">
                <a:solidFill>
                  <a:srgbClr val="231F20"/>
                </a:solidFill>
                <a:latin typeface="Roboto" panose="02000000000000000000" pitchFamily="2" charset="0"/>
                <a:ea typeface="Roboto" panose="02000000000000000000" pitchFamily="2" charset="0"/>
                <a:cs typeface="Arial"/>
              </a:rPr>
              <a:t> </a:t>
            </a:r>
            <a:r>
              <a:rPr sz="1000" spc="40" smtClean="0">
                <a:solidFill>
                  <a:srgbClr val="231F20"/>
                </a:solidFill>
                <a:latin typeface="Roboto" panose="02000000000000000000" pitchFamily="2" charset="0"/>
                <a:ea typeface="Roboto" panose="02000000000000000000" pitchFamily="2" charset="0"/>
                <a:cs typeface="Arial"/>
              </a:rPr>
              <a:t>of</a:t>
            </a:r>
            <a:r>
              <a:rPr sz="1000" spc="-50" smtClean="0">
                <a:solidFill>
                  <a:srgbClr val="231F20"/>
                </a:solidFill>
                <a:latin typeface="Roboto" panose="02000000000000000000" pitchFamily="2" charset="0"/>
                <a:ea typeface="Roboto" panose="02000000000000000000" pitchFamily="2" charset="0"/>
                <a:cs typeface="Arial"/>
              </a:rPr>
              <a:t> </a:t>
            </a:r>
            <a:r>
              <a:rPr sz="1000" spc="15" smtClean="0">
                <a:solidFill>
                  <a:srgbClr val="231F20"/>
                </a:solidFill>
                <a:latin typeface="Roboto" panose="02000000000000000000" pitchFamily="2" charset="0"/>
                <a:ea typeface="Roboto" panose="02000000000000000000" pitchFamily="2" charset="0"/>
                <a:cs typeface="Arial"/>
              </a:rPr>
              <a:t>high</a:t>
            </a:r>
            <a:r>
              <a:rPr sz="1000" spc="-45" smtClean="0">
                <a:solidFill>
                  <a:srgbClr val="231F20"/>
                </a:solidFill>
                <a:latin typeface="Roboto" panose="02000000000000000000" pitchFamily="2" charset="0"/>
                <a:ea typeface="Roboto" panose="02000000000000000000" pitchFamily="2" charset="0"/>
                <a:cs typeface="Arial"/>
              </a:rPr>
              <a:t> </a:t>
            </a:r>
            <a:r>
              <a:rPr sz="1000" spc="35" smtClean="0">
                <a:solidFill>
                  <a:srgbClr val="231F20"/>
                </a:solidFill>
                <a:latin typeface="Roboto" panose="02000000000000000000" pitchFamily="2" charset="0"/>
                <a:ea typeface="Roboto" panose="02000000000000000000" pitchFamily="2" charset="0"/>
                <a:cs typeface="Arial"/>
              </a:rPr>
              <a:t>performance</a:t>
            </a:r>
            <a:r>
              <a:rPr sz="1000" spc="-50" smtClean="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buildings</a:t>
            </a:r>
            <a:endParaRPr sz="1000" smtClean="0">
              <a:latin typeface="Roboto" panose="02000000000000000000" pitchFamily="2" charset="0"/>
              <a:ea typeface="Roboto" panose="02000000000000000000" pitchFamily="2" charset="0"/>
              <a:cs typeface="Arial"/>
            </a:endParaRPr>
          </a:p>
          <a:p>
            <a:pPr marL="192405" marR="52069" algn="just">
              <a:lnSpc>
                <a:spcPct val="100000"/>
              </a:lnSpc>
            </a:pPr>
            <a:r>
              <a:rPr sz="1000" spc="15" smtClean="0">
                <a:solidFill>
                  <a:srgbClr val="231F20"/>
                </a:solidFill>
                <a:latin typeface="Roboto" panose="02000000000000000000" pitchFamily="2" charset="0"/>
                <a:ea typeface="Roboto" panose="02000000000000000000" pitchFamily="2" charset="0"/>
                <a:cs typeface="Arial"/>
              </a:rPr>
              <a:t>including</a:t>
            </a:r>
            <a:r>
              <a:rPr sz="1000" spc="15" dirty="0">
                <a:solidFill>
                  <a:srgbClr val="231F20"/>
                </a:solidFill>
                <a:latin typeface="Roboto" panose="02000000000000000000" pitchFamily="2" charset="0"/>
                <a:ea typeface="Roboto" panose="02000000000000000000" pitchFamily="2" charset="0"/>
                <a:cs typeface="Arial"/>
              </a:rPr>
              <a: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thermal</a:t>
            </a:r>
            <a:r>
              <a:rPr sz="1000" spc="-4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comfort</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analysis,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daylight</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modelling,</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shading</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studies,  Life</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Cycle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Assessment,</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key</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sustainability</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measures</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(thermal</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fabric,  </a:t>
            </a:r>
            <a:r>
              <a:rPr sz="1000" spc="25" dirty="0">
                <a:solidFill>
                  <a:srgbClr val="231F20"/>
                </a:solidFill>
                <a:latin typeface="Roboto" panose="02000000000000000000" pitchFamily="2" charset="0"/>
                <a:ea typeface="Roboto" panose="02000000000000000000" pitchFamily="2" charset="0"/>
                <a:cs typeface="Arial"/>
              </a:rPr>
              <a:t>building</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precinct-scale</a:t>
            </a:r>
            <a:r>
              <a:rPr sz="1000" spc="-5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energy,</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water,</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waste,</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transport</a:t>
            </a:r>
            <a:endParaRPr sz="1000" dirty="0">
              <a:latin typeface="Roboto" panose="02000000000000000000" pitchFamily="2" charset="0"/>
              <a:ea typeface="Roboto" panose="02000000000000000000" pitchFamily="2" charset="0"/>
              <a:cs typeface="Arial"/>
            </a:endParaRPr>
          </a:p>
          <a:p>
            <a:pPr marL="192405" marR="277495" indent="-180340" algn="just">
              <a:lnSpc>
                <a:spcPct val="100000"/>
              </a:lnSpc>
              <a:buChar char="–"/>
              <a:tabLst>
                <a:tab pos="193040" algn="l"/>
              </a:tabLst>
            </a:pPr>
            <a:r>
              <a:rPr lang="en-US" sz="1000" spc="25" dirty="0" smtClean="0">
                <a:solidFill>
                  <a:srgbClr val="231F20"/>
                </a:solidFill>
                <a:latin typeface="Roboto" panose="02000000000000000000" pitchFamily="2" charset="0"/>
                <a:ea typeface="Roboto" panose="02000000000000000000" pitchFamily="2" charset="0"/>
                <a:cs typeface="Arial"/>
              </a:rPr>
              <a:t> </a:t>
            </a:r>
            <a:r>
              <a:rPr lang="en-US" sz="1000" spc="20" dirty="0" smtClean="0">
                <a:solidFill>
                  <a:srgbClr val="231F20"/>
                </a:solidFill>
                <a:latin typeface="Roboto" panose="02000000000000000000" pitchFamily="2" charset="0"/>
                <a:ea typeface="Roboto" panose="02000000000000000000" pitchFamily="2" charset="0"/>
                <a:cs typeface="Arial"/>
              </a:rPr>
              <a:t>Ability to priorities and allocate resources to ensure effective delivery of projects.  Ability to work effectively within diverse management structures across multiple sites/locations.</a:t>
            </a:r>
          </a:p>
          <a:p>
            <a:pPr marL="192405" marR="277495" indent="-180340" algn="just">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Compliance reports</a:t>
            </a:r>
          </a:p>
          <a:p>
            <a:pPr>
              <a:lnSpc>
                <a:spcPct val="100000"/>
              </a:lnSpc>
              <a:spcBef>
                <a:spcPts val="50"/>
              </a:spcBef>
              <a:buClr>
                <a:srgbClr val="231F20"/>
              </a:buClr>
              <a:buFont typeface="Arial"/>
              <a:buChar char="–"/>
            </a:pPr>
            <a:endParaRPr lang="en-US" sz="1000" spc="20" dirty="0" smtClean="0">
              <a:solidFill>
                <a:srgbClr val="231F20"/>
              </a:solidFill>
              <a:latin typeface="Roboto" panose="02000000000000000000" pitchFamily="2" charset="0"/>
              <a:ea typeface="Roboto" panose="02000000000000000000" pitchFamily="2" charset="0"/>
              <a:cs typeface="Arial"/>
            </a:endParaRPr>
          </a:p>
          <a:p>
            <a:pPr marL="12700" algn="just">
              <a:lnSpc>
                <a:spcPct val="100000"/>
              </a:lnSpc>
            </a:pPr>
            <a:r>
              <a:rPr lang="en-US" sz="1000" i="1" spc="5" dirty="0" smtClean="0">
                <a:solidFill>
                  <a:srgbClr val="231F20"/>
                </a:solidFill>
                <a:latin typeface="Roboto Medium" panose="02000000000000000000" pitchFamily="2" charset="0"/>
                <a:ea typeface="Roboto Medium" panose="02000000000000000000" pitchFamily="2" charset="0"/>
                <a:cs typeface="Arial"/>
              </a:rPr>
              <a:t>OPPORTUNITY DEVELOPMENT &amp; IND</a:t>
            </a:r>
            <a:r>
              <a:rPr sz="1000" i="1" spc="5" smtClean="0">
                <a:solidFill>
                  <a:srgbClr val="231F20"/>
                </a:solidFill>
                <a:latin typeface="Roboto Medium" panose="02000000000000000000" pitchFamily="2" charset="0"/>
                <a:ea typeface="Roboto Medium" panose="02000000000000000000" pitchFamily="2" charset="0"/>
                <a:cs typeface="Arial"/>
              </a:rPr>
              <a:t>USTRY </a:t>
            </a:r>
            <a:r>
              <a:rPr sz="1000" i="1" dirty="0">
                <a:solidFill>
                  <a:srgbClr val="231F20"/>
                </a:solidFill>
                <a:latin typeface="Roboto Medium" panose="02000000000000000000" pitchFamily="2" charset="0"/>
                <a:ea typeface="Roboto Medium" panose="02000000000000000000" pitchFamily="2" charset="0"/>
                <a:cs typeface="Arial"/>
              </a:rPr>
              <a:t>PARTICIPATION</a:t>
            </a:r>
            <a:endParaRPr sz="1000" i="1" dirty="0">
              <a:latin typeface="Roboto Medium" panose="02000000000000000000" pitchFamily="2" charset="0"/>
              <a:ea typeface="Roboto Medium" panose="02000000000000000000" pitchFamily="2" charset="0"/>
              <a:cs typeface="Arial"/>
            </a:endParaRPr>
          </a:p>
          <a:p>
            <a:pPr marL="192405" marR="22225" indent="-180340">
              <a:lnSpc>
                <a:spcPct val="100000"/>
              </a:lnSpc>
              <a:spcBef>
                <a:spcPts val="670"/>
              </a:spcBef>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Through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authentic,</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deep-collaboration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relationships</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strategic  partners </a:t>
            </a:r>
            <a:r>
              <a:rPr sz="1000" spc="1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develop </a:t>
            </a:r>
            <a:r>
              <a:rPr sz="1000" spc="30" dirty="0">
                <a:solidFill>
                  <a:srgbClr val="231F20"/>
                </a:solidFill>
                <a:latin typeface="Roboto" panose="02000000000000000000" pitchFamily="2" charset="0"/>
                <a:ea typeface="Roboto" panose="02000000000000000000" pitchFamily="2" charset="0"/>
                <a:cs typeface="Arial"/>
              </a:rPr>
              <a:t>opportunities </a:t>
            </a:r>
            <a:r>
              <a:rPr sz="1000" spc="40" dirty="0">
                <a:solidFill>
                  <a:srgbClr val="231F20"/>
                </a:solidFill>
                <a:latin typeface="Roboto" panose="02000000000000000000" pitchFamily="2" charset="0"/>
                <a:ea typeface="Roboto" panose="02000000000000000000" pitchFamily="2" charset="0"/>
                <a:cs typeface="Arial"/>
              </a:rPr>
              <a:t>for </a:t>
            </a:r>
            <a:r>
              <a:rPr sz="1000" spc="45" dirty="0">
                <a:solidFill>
                  <a:srgbClr val="231F20"/>
                </a:solidFill>
                <a:latin typeface="Roboto" panose="02000000000000000000" pitchFamily="2" charset="0"/>
                <a:ea typeface="Roboto" panose="02000000000000000000" pitchFamily="2" charset="0"/>
                <a:cs typeface="Arial"/>
              </a:rPr>
              <a:t>work </a:t>
            </a:r>
            <a:r>
              <a:rPr sz="1000" spc="30" dirty="0">
                <a:solidFill>
                  <a:srgbClr val="231F20"/>
                </a:solidFill>
                <a:latin typeface="Roboto" panose="02000000000000000000" pitchFamily="2" charset="0"/>
                <a:ea typeface="Roboto" panose="02000000000000000000" pitchFamily="2" charset="0"/>
                <a:cs typeface="Arial"/>
              </a:rPr>
              <a:t>focused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integrated  </a:t>
            </a:r>
            <a:r>
              <a:rPr sz="1000" spc="25" dirty="0">
                <a:solidFill>
                  <a:srgbClr val="231F20"/>
                </a:solidFill>
                <a:latin typeface="Roboto" panose="02000000000000000000" pitchFamily="2" charset="0"/>
                <a:ea typeface="Roboto" panose="02000000000000000000" pitchFamily="2" charset="0"/>
                <a:cs typeface="Arial"/>
              </a:rPr>
              <a:t>approaches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sustainability</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enable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communities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thrive</a:t>
            </a:r>
            <a:endParaRPr sz="1000" dirty="0">
              <a:latin typeface="Roboto" panose="02000000000000000000" pitchFamily="2" charset="0"/>
              <a:ea typeface="Roboto" panose="02000000000000000000" pitchFamily="2" charset="0"/>
              <a:cs typeface="Arial"/>
            </a:endParaRPr>
          </a:p>
          <a:p>
            <a:pPr marL="192405" marR="281940" indent="-180340">
              <a:lnSpc>
                <a:spcPct val="100000"/>
              </a:lnSpc>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Represent</a:t>
            </a:r>
            <a:r>
              <a:rPr sz="1000" spc="-50"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at</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industry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events,</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media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public  </a:t>
            </a:r>
            <a:r>
              <a:rPr sz="1000" spc="20" dirty="0">
                <a:solidFill>
                  <a:srgbClr val="231F20"/>
                </a:solidFill>
                <a:latin typeface="Roboto" panose="02000000000000000000" pitchFamily="2" charset="0"/>
                <a:ea typeface="Roboto" panose="02000000000000000000" pitchFamily="2" charset="0"/>
                <a:cs typeface="Arial"/>
              </a:rPr>
              <a:t>appearances</a:t>
            </a:r>
            <a:endParaRPr sz="1000" dirty="0">
              <a:latin typeface="Roboto" panose="02000000000000000000" pitchFamily="2" charset="0"/>
              <a:ea typeface="Roboto" panose="02000000000000000000" pitchFamily="2" charset="0"/>
              <a:cs typeface="Arial"/>
            </a:endParaRPr>
          </a:p>
          <a:p>
            <a:pPr>
              <a:lnSpc>
                <a:spcPct val="100000"/>
              </a:lnSpc>
              <a:spcBef>
                <a:spcPts val="50"/>
              </a:spcBef>
              <a:buClr>
                <a:srgbClr val="231F20"/>
              </a:buClr>
              <a:buFont typeface="Arial"/>
              <a:buChar char="–"/>
            </a:pPr>
            <a:endParaRPr sz="1100" i="1" dirty="0">
              <a:latin typeface="Roboto Medium" panose="02000000000000000000" pitchFamily="2" charset="0"/>
              <a:ea typeface="Roboto Medium" panose="02000000000000000000" pitchFamily="2" charset="0"/>
              <a:cs typeface="Arial"/>
            </a:endParaRPr>
          </a:p>
          <a:p>
            <a:pPr marL="12700" algn="just">
              <a:lnSpc>
                <a:spcPct val="100000"/>
              </a:lnSpc>
            </a:pPr>
            <a:r>
              <a:rPr sz="1000" i="1" spc="-5" dirty="0">
                <a:solidFill>
                  <a:srgbClr val="231F20"/>
                </a:solidFill>
                <a:latin typeface="Roboto Medium" panose="02000000000000000000" pitchFamily="2" charset="0"/>
                <a:ea typeface="Roboto Medium" panose="02000000000000000000" pitchFamily="2" charset="0"/>
                <a:cs typeface="Arial"/>
              </a:rPr>
              <a:t>RESEARCH</a:t>
            </a:r>
            <a:endParaRPr sz="1000" i="1" dirty="0">
              <a:latin typeface="Roboto Medium" panose="02000000000000000000" pitchFamily="2" charset="0"/>
              <a:ea typeface="Roboto Medium" panose="02000000000000000000" pitchFamily="2" charset="0"/>
              <a:cs typeface="Arial"/>
            </a:endParaRPr>
          </a:p>
          <a:p>
            <a:pPr marL="192405" indent="-180340" algn="just">
              <a:lnSpc>
                <a:spcPct val="100000"/>
              </a:lnSpc>
              <a:spcBef>
                <a:spcPts val="665"/>
              </a:spcBef>
              <a:buChar char="–"/>
              <a:tabLst>
                <a:tab pos="193040" algn="l"/>
              </a:tabLst>
            </a:pPr>
            <a:r>
              <a:rPr sz="1000" spc="10" dirty="0">
                <a:solidFill>
                  <a:srgbClr val="231F20"/>
                </a:solidFill>
                <a:latin typeface="Roboto" panose="02000000000000000000" pitchFamily="2" charset="0"/>
                <a:ea typeface="Roboto" panose="02000000000000000000" pitchFamily="2" charset="0"/>
                <a:cs typeface="Arial"/>
              </a:rPr>
              <a:t>Identify,</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foster</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lead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conduct</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research</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endParaRPr sz="1000" dirty="0">
              <a:latin typeface="Roboto" panose="02000000000000000000" pitchFamily="2" charset="0"/>
              <a:ea typeface="Roboto" panose="02000000000000000000" pitchFamily="2" charset="0"/>
              <a:cs typeface="Arial"/>
            </a:endParaRPr>
          </a:p>
          <a:p>
            <a:pPr marL="192405" marR="109855" algn="just">
              <a:lnSpc>
                <a:spcPct val="100000"/>
              </a:lnSpc>
            </a:pPr>
            <a:r>
              <a:rPr sz="1000" spc="20" dirty="0">
                <a:solidFill>
                  <a:srgbClr val="231F20"/>
                </a:solidFill>
                <a:latin typeface="Roboto" panose="02000000000000000000" pitchFamily="2" charset="0"/>
                <a:ea typeface="Roboto" panose="02000000000000000000" pitchFamily="2" charset="0"/>
                <a:cs typeface="Arial"/>
              </a:rPr>
              <a:t>encourages </a:t>
            </a:r>
            <a:r>
              <a:rPr sz="1000" spc="25" dirty="0">
                <a:solidFill>
                  <a:srgbClr val="231F20"/>
                </a:solidFill>
                <a:latin typeface="Roboto" panose="02000000000000000000" pitchFamily="2" charset="0"/>
                <a:ea typeface="Roboto" panose="02000000000000000000" pitchFamily="2" charset="0"/>
                <a:cs typeface="Arial"/>
              </a:rPr>
              <a:t>integrated approaches </a:t>
            </a:r>
            <a:r>
              <a:rPr sz="1000" spc="35" dirty="0">
                <a:solidFill>
                  <a:srgbClr val="231F20"/>
                </a:solidFill>
                <a:latin typeface="Roboto" panose="02000000000000000000" pitchFamily="2" charset="0"/>
                <a:ea typeface="Roboto" panose="02000000000000000000" pitchFamily="2" charset="0"/>
                <a:cs typeface="Arial"/>
              </a:rPr>
              <a:t>to </a:t>
            </a:r>
            <a:r>
              <a:rPr sz="1000" spc="10" dirty="0">
                <a:solidFill>
                  <a:srgbClr val="231F20"/>
                </a:solidFill>
                <a:latin typeface="Roboto" panose="02000000000000000000" pitchFamily="2" charset="0"/>
                <a:ea typeface="Roboto" panose="02000000000000000000" pitchFamily="2" charset="0"/>
                <a:cs typeface="Arial"/>
              </a:rPr>
              <a:t>sustainability, </a:t>
            </a:r>
            <a:r>
              <a:rPr sz="1000" spc="15" dirty="0">
                <a:solidFill>
                  <a:srgbClr val="231F20"/>
                </a:solidFill>
                <a:latin typeface="Roboto" panose="02000000000000000000" pitchFamily="2" charset="0"/>
                <a:ea typeface="Roboto" panose="02000000000000000000" pitchFamily="2" charset="0"/>
                <a:cs typeface="Arial"/>
              </a:rPr>
              <a:t>and </a:t>
            </a:r>
            <a:r>
              <a:rPr sz="1000" spc="25" dirty="0">
                <a:solidFill>
                  <a:srgbClr val="231F20"/>
                </a:solidFill>
                <a:latin typeface="Roboto" panose="02000000000000000000" pitchFamily="2" charset="0"/>
                <a:ea typeface="Roboto" panose="02000000000000000000" pitchFamily="2" charset="0"/>
                <a:cs typeface="Arial"/>
              </a:rPr>
              <a:t>development  </a:t>
            </a:r>
            <a:r>
              <a:rPr sz="1000" spc="20" dirty="0">
                <a:solidFill>
                  <a:srgbClr val="231F20"/>
                </a:solidFill>
                <a:latin typeface="Roboto" panose="02000000000000000000" pitchFamily="2" charset="0"/>
                <a:ea typeface="Roboto" panose="02000000000000000000" pitchFamily="2" charset="0"/>
                <a:cs typeface="Arial"/>
              </a:rPr>
              <a:t>across</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multiple</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scales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(from</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individual,</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building,</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community,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city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15" dirty="0">
                <a:solidFill>
                  <a:srgbClr val="231F20"/>
                </a:solidFill>
                <a:latin typeface="Roboto" panose="02000000000000000000" pitchFamily="2" charset="0"/>
                <a:ea typeface="Roboto" panose="02000000000000000000" pitchFamily="2" charset="0"/>
                <a:cs typeface="Arial"/>
              </a:rPr>
              <a:t>beyond)</a:t>
            </a: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785495"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Our</a:t>
            </a:r>
            <a:r>
              <a:rPr sz="1200" i="1" spc="-105" dirty="0">
                <a:solidFill>
                  <a:srgbClr val="231F20"/>
                </a:solidFill>
                <a:latin typeface="Roboto Medium" panose="02000000000000000000" pitchFamily="2" charset="0"/>
                <a:ea typeface="Roboto Medium" panose="02000000000000000000" pitchFamily="2" charset="0"/>
                <a:cs typeface="Arial"/>
              </a:rPr>
              <a:t> </a:t>
            </a:r>
            <a:r>
              <a:rPr sz="1200" i="1" spc="-10" dirty="0">
                <a:solidFill>
                  <a:srgbClr val="231F20"/>
                </a:solidFill>
                <a:latin typeface="Roboto Medium" panose="02000000000000000000" pitchFamily="2" charset="0"/>
                <a:ea typeface="Roboto Medium" panose="02000000000000000000" pitchFamily="2" charset="0"/>
                <a:cs typeface="Arial"/>
              </a:rPr>
              <a:t>Values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403428"/>
            <a:ext cx="4337685" cy="1549400"/>
          </a:xfrm>
          <a:prstGeom prst="rect">
            <a:avLst/>
          </a:prstGeom>
        </p:spPr>
        <p:txBody>
          <a:bodyPr vert="horz" wrap="square" lIns="0" tIns="12700" rIns="0" bIns="0" rtlCol="0">
            <a:spAutoFit/>
          </a:bodyPr>
          <a:lstStyle/>
          <a:p>
            <a:pPr marL="192405" marR="5080" indent="-180340">
              <a:lnSpc>
                <a:spcPct val="100000"/>
              </a:lnSpc>
              <a:spcBef>
                <a:spcPts val="100"/>
              </a:spcBef>
              <a:buChar char="–"/>
              <a:tabLst>
                <a:tab pos="193040" algn="l"/>
              </a:tabLst>
            </a:pPr>
            <a:r>
              <a:rPr sz="1000" spc="20" dirty="0">
                <a:solidFill>
                  <a:srgbClr val="231F20"/>
                </a:solidFill>
                <a:latin typeface="Arial"/>
                <a:cs typeface="Arial"/>
              </a:rPr>
              <a:t>Continuity</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30" dirty="0">
                <a:solidFill>
                  <a:srgbClr val="231F20"/>
                </a:solidFill>
                <a:latin typeface="Arial"/>
                <a:cs typeface="Arial"/>
              </a:rPr>
              <a:t>Authenticity</a:t>
            </a:r>
            <a:r>
              <a:rPr sz="1000" spc="-45" dirty="0">
                <a:solidFill>
                  <a:srgbClr val="231F20"/>
                </a:solidFill>
                <a:latin typeface="Arial"/>
                <a:cs typeface="Arial"/>
              </a:rPr>
              <a:t> </a:t>
            </a:r>
            <a:r>
              <a:rPr sz="1000" spc="-5" dirty="0">
                <a:solidFill>
                  <a:srgbClr val="231F20"/>
                </a:solidFill>
                <a:latin typeface="Arial"/>
                <a:cs typeface="Arial"/>
              </a:rPr>
              <a:t>is</a:t>
            </a:r>
            <a:r>
              <a:rPr sz="1000" spc="-45" dirty="0">
                <a:solidFill>
                  <a:srgbClr val="231F20"/>
                </a:solidFill>
                <a:latin typeface="Arial"/>
                <a:cs typeface="Arial"/>
              </a:rPr>
              <a:t> </a:t>
            </a:r>
            <a:r>
              <a:rPr sz="1000" spc="20" dirty="0">
                <a:solidFill>
                  <a:srgbClr val="231F20"/>
                </a:solidFill>
                <a:latin typeface="Arial"/>
                <a:cs typeface="Arial"/>
              </a:rPr>
              <a:t>everything:</a:t>
            </a:r>
            <a:r>
              <a:rPr sz="1000" spc="-45" dirty="0">
                <a:solidFill>
                  <a:srgbClr val="231F20"/>
                </a:solidFill>
                <a:latin typeface="Arial"/>
                <a:cs typeface="Arial"/>
              </a:rPr>
              <a:t> </a:t>
            </a:r>
            <a:r>
              <a:rPr sz="1000" spc="-5" dirty="0">
                <a:solidFill>
                  <a:srgbClr val="231F20"/>
                </a:solidFill>
                <a:latin typeface="Arial"/>
                <a:cs typeface="Arial"/>
              </a:rPr>
              <a:t>say</a:t>
            </a:r>
            <a:r>
              <a:rPr sz="1000" spc="-45" dirty="0">
                <a:solidFill>
                  <a:srgbClr val="231F20"/>
                </a:solidFill>
                <a:latin typeface="Arial"/>
                <a:cs typeface="Arial"/>
              </a:rPr>
              <a:t> </a:t>
            </a:r>
            <a:r>
              <a:rPr sz="1000" spc="35" dirty="0">
                <a:solidFill>
                  <a:srgbClr val="231F20"/>
                </a:solidFill>
                <a:latin typeface="Arial"/>
                <a:cs typeface="Arial"/>
              </a:rPr>
              <a:t>what</a:t>
            </a:r>
            <a:r>
              <a:rPr sz="1000" spc="-45" dirty="0">
                <a:solidFill>
                  <a:srgbClr val="231F20"/>
                </a:solidFill>
                <a:latin typeface="Arial"/>
                <a:cs typeface="Arial"/>
              </a:rPr>
              <a:t> </a:t>
            </a:r>
            <a:r>
              <a:rPr sz="1000" spc="10" dirty="0">
                <a:solidFill>
                  <a:srgbClr val="231F20"/>
                </a:solidFill>
                <a:latin typeface="Arial"/>
                <a:cs typeface="Arial"/>
              </a:rPr>
              <a:t>you</a:t>
            </a:r>
            <a:r>
              <a:rPr sz="1000" spc="-50" dirty="0">
                <a:solidFill>
                  <a:srgbClr val="231F20"/>
                </a:solidFill>
                <a:latin typeface="Arial"/>
                <a:cs typeface="Arial"/>
              </a:rPr>
              <a:t> </a:t>
            </a:r>
            <a:r>
              <a:rPr sz="1000" spc="10" dirty="0">
                <a:solidFill>
                  <a:srgbClr val="231F20"/>
                </a:solidFill>
                <a:latin typeface="Arial"/>
                <a:cs typeface="Arial"/>
              </a:rPr>
              <a:t>mean</a:t>
            </a:r>
            <a:r>
              <a:rPr sz="1000" spc="-45"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mean  </a:t>
            </a:r>
            <a:r>
              <a:rPr sz="1000" spc="35" dirty="0">
                <a:solidFill>
                  <a:srgbClr val="231F20"/>
                </a:solidFill>
                <a:latin typeface="Arial"/>
                <a:cs typeface="Arial"/>
              </a:rPr>
              <a:t>what </a:t>
            </a:r>
            <a:r>
              <a:rPr sz="1000" spc="10" dirty="0">
                <a:solidFill>
                  <a:srgbClr val="231F20"/>
                </a:solidFill>
                <a:latin typeface="Arial"/>
                <a:cs typeface="Arial"/>
              </a:rPr>
              <a:t>you</a:t>
            </a:r>
            <a:r>
              <a:rPr sz="1000" spc="-140" dirty="0">
                <a:solidFill>
                  <a:srgbClr val="231F20"/>
                </a:solidFill>
                <a:latin typeface="Arial"/>
                <a:cs typeface="Arial"/>
              </a:rPr>
              <a:t> </a:t>
            </a:r>
            <a:r>
              <a:rPr sz="1000" spc="-5" dirty="0">
                <a:solidFill>
                  <a:srgbClr val="231F20"/>
                </a:solidFill>
                <a:latin typeface="Arial"/>
                <a:cs typeface="Arial"/>
              </a:rPr>
              <a:t>say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15" dirty="0">
                <a:solidFill>
                  <a:srgbClr val="231F20"/>
                </a:solidFill>
                <a:latin typeface="Arial"/>
                <a:cs typeface="Arial"/>
              </a:rPr>
              <a:t>interesting,</a:t>
            </a:r>
            <a:r>
              <a:rPr sz="1000" spc="-50" dirty="0">
                <a:solidFill>
                  <a:srgbClr val="231F20"/>
                </a:solidFill>
                <a:latin typeface="Arial"/>
                <a:cs typeface="Arial"/>
              </a:rPr>
              <a:t> </a:t>
            </a:r>
            <a:r>
              <a:rPr sz="1000" spc="40" dirty="0">
                <a:solidFill>
                  <a:srgbClr val="231F20"/>
                </a:solidFill>
                <a:latin typeface="Arial"/>
                <a:cs typeface="Arial"/>
              </a:rPr>
              <a:t>we</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good</a:t>
            </a:r>
            <a:endParaRPr sz="1000">
              <a:latin typeface="Arial"/>
              <a:cs typeface="Arial"/>
            </a:endParaRPr>
          </a:p>
          <a:p>
            <a:pPr marL="192405" marR="117475"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15" dirty="0">
                <a:solidFill>
                  <a:srgbClr val="231F20"/>
                </a:solidFill>
                <a:latin typeface="Arial"/>
                <a:cs typeface="Arial"/>
              </a:rPr>
              <a:t>seek</a:t>
            </a:r>
            <a:r>
              <a:rPr sz="1000" spc="-45" dirty="0">
                <a:solidFill>
                  <a:srgbClr val="231F20"/>
                </a:solidFill>
                <a:latin typeface="Arial"/>
                <a:cs typeface="Arial"/>
              </a:rPr>
              <a:t> </a:t>
            </a:r>
            <a:r>
              <a:rPr sz="1000" spc="45" dirty="0">
                <a:solidFill>
                  <a:srgbClr val="231F20"/>
                </a:solidFill>
                <a:latin typeface="Arial"/>
                <a:cs typeface="Arial"/>
              </a:rPr>
              <a:t>work</a:t>
            </a:r>
            <a:r>
              <a:rPr sz="1000" spc="-40" dirty="0">
                <a:solidFill>
                  <a:srgbClr val="231F20"/>
                </a:solidFill>
                <a:latin typeface="Arial"/>
                <a:cs typeface="Arial"/>
              </a:rPr>
              <a:t> </a:t>
            </a:r>
            <a:r>
              <a:rPr sz="1000" spc="25" dirty="0">
                <a:solidFill>
                  <a:srgbClr val="231F20"/>
                </a:solidFill>
                <a:latin typeface="Arial"/>
                <a:cs typeface="Arial"/>
              </a:rPr>
              <a:t>that</a:t>
            </a:r>
            <a:r>
              <a:rPr sz="1000" spc="-45" dirty="0">
                <a:solidFill>
                  <a:srgbClr val="231F20"/>
                </a:solidFill>
                <a:latin typeface="Arial"/>
                <a:cs typeface="Arial"/>
              </a:rPr>
              <a:t> </a:t>
            </a:r>
            <a:r>
              <a:rPr sz="1000" spc="-5" dirty="0">
                <a:solidFill>
                  <a:srgbClr val="231F20"/>
                </a:solidFill>
                <a:latin typeface="Arial"/>
                <a:cs typeface="Arial"/>
              </a:rPr>
              <a:t>is</a:t>
            </a:r>
            <a:r>
              <a:rPr sz="1000" spc="-40" dirty="0">
                <a:solidFill>
                  <a:srgbClr val="231F20"/>
                </a:solidFill>
                <a:latin typeface="Arial"/>
                <a:cs typeface="Arial"/>
              </a:rPr>
              <a:t> </a:t>
            </a:r>
            <a:r>
              <a:rPr sz="1000" spc="15" dirty="0">
                <a:solidFill>
                  <a:srgbClr val="231F20"/>
                </a:solidFill>
                <a:latin typeface="Arial"/>
                <a:cs typeface="Arial"/>
              </a:rPr>
              <a:t>meaningful,</a:t>
            </a:r>
            <a:r>
              <a:rPr sz="1000" spc="-45" dirty="0">
                <a:solidFill>
                  <a:srgbClr val="231F20"/>
                </a:solidFill>
                <a:latin typeface="Arial"/>
                <a:cs typeface="Arial"/>
              </a:rPr>
              <a:t> </a:t>
            </a:r>
            <a:r>
              <a:rPr sz="1000" spc="25" dirty="0">
                <a:solidFill>
                  <a:srgbClr val="231F20"/>
                </a:solidFill>
                <a:latin typeface="Arial"/>
                <a:cs typeface="Arial"/>
              </a:rPr>
              <a:t>evidence-based</a:t>
            </a:r>
            <a:r>
              <a:rPr sz="1000" spc="-4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5" dirty="0">
                <a:solidFill>
                  <a:srgbClr val="231F20"/>
                </a:solidFill>
                <a:latin typeface="Arial"/>
                <a:cs typeface="Arial"/>
              </a:rPr>
              <a:t>challenges</a:t>
            </a:r>
            <a:r>
              <a:rPr sz="1000" spc="-40" dirty="0">
                <a:solidFill>
                  <a:srgbClr val="231F20"/>
                </a:solidFill>
                <a:latin typeface="Arial"/>
                <a:cs typeface="Arial"/>
              </a:rPr>
              <a:t> </a:t>
            </a:r>
            <a:r>
              <a:rPr sz="1000" spc="25" dirty="0">
                <a:solidFill>
                  <a:srgbClr val="231F20"/>
                </a:solidFill>
                <a:latin typeface="Arial"/>
                <a:cs typeface="Arial"/>
              </a:rPr>
              <a:t>the  </a:t>
            </a:r>
            <a:r>
              <a:rPr sz="1000" spc="20" dirty="0">
                <a:solidFill>
                  <a:srgbClr val="231F20"/>
                </a:solidFill>
                <a:latin typeface="Arial"/>
                <a:cs typeface="Arial"/>
              </a:rPr>
              <a:t>status</a:t>
            </a:r>
            <a:r>
              <a:rPr sz="1000" spc="-55" dirty="0">
                <a:solidFill>
                  <a:srgbClr val="231F20"/>
                </a:solidFill>
                <a:latin typeface="Arial"/>
                <a:cs typeface="Arial"/>
              </a:rPr>
              <a:t> </a:t>
            </a:r>
            <a:r>
              <a:rPr sz="1000" spc="30" dirty="0">
                <a:solidFill>
                  <a:srgbClr val="231F20"/>
                </a:solidFill>
                <a:latin typeface="Arial"/>
                <a:cs typeface="Arial"/>
              </a:rPr>
              <a:t>quo</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“It’s</a:t>
            </a:r>
            <a:r>
              <a:rPr sz="1000" spc="-50" dirty="0">
                <a:solidFill>
                  <a:srgbClr val="231F20"/>
                </a:solidFill>
                <a:latin typeface="Arial"/>
                <a:cs typeface="Arial"/>
              </a:rPr>
              <a:t> </a:t>
            </a:r>
            <a:r>
              <a:rPr sz="1000" spc="25" dirty="0">
                <a:solidFill>
                  <a:srgbClr val="231F20"/>
                </a:solidFill>
                <a:latin typeface="Arial"/>
                <a:cs typeface="Arial"/>
              </a:rPr>
              <a:t>more</a:t>
            </a:r>
            <a:r>
              <a:rPr sz="1000" spc="-50" dirty="0">
                <a:solidFill>
                  <a:srgbClr val="231F20"/>
                </a:solidFill>
                <a:latin typeface="Arial"/>
                <a:cs typeface="Arial"/>
              </a:rPr>
              <a:t> </a:t>
            </a:r>
            <a:r>
              <a:rPr sz="1000" spc="25" dirty="0">
                <a:solidFill>
                  <a:srgbClr val="231F20"/>
                </a:solidFill>
                <a:latin typeface="Arial"/>
                <a:cs typeface="Arial"/>
              </a:rPr>
              <a:t>fun</a:t>
            </a:r>
            <a:r>
              <a:rPr sz="1000" spc="-50" dirty="0">
                <a:solidFill>
                  <a:srgbClr val="231F20"/>
                </a:solidFill>
                <a:latin typeface="Arial"/>
                <a:cs typeface="Arial"/>
              </a:rPr>
              <a:t> </a:t>
            </a:r>
            <a:r>
              <a:rPr sz="1000" spc="25" dirty="0">
                <a:solidFill>
                  <a:srgbClr val="231F20"/>
                </a:solidFill>
                <a:latin typeface="Arial"/>
                <a:cs typeface="Arial"/>
              </a:rPr>
              <a:t>being</a:t>
            </a:r>
            <a:r>
              <a:rPr sz="1000" spc="-50" dirty="0">
                <a:solidFill>
                  <a:srgbClr val="231F20"/>
                </a:solidFill>
                <a:latin typeface="Arial"/>
                <a:cs typeface="Arial"/>
              </a:rPr>
              <a:t> </a:t>
            </a:r>
            <a:r>
              <a:rPr sz="1000" spc="-20" dirty="0">
                <a:solidFill>
                  <a:srgbClr val="231F20"/>
                </a:solidFill>
                <a:latin typeface="Arial"/>
                <a:cs typeface="Arial"/>
              </a:rPr>
              <a:t>a</a:t>
            </a:r>
            <a:r>
              <a:rPr sz="1000" spc="-50" dirty="0">
                <a:solidFill>
                  <a:srgbClr val="231F20"/>
                </a:solidFill>
                <a:latin typeface="Arial"/>
                <a:cs typeface="Arial"/>
              </a:rPr>
              <a:t> </a:t>
            </a:r>
            <a:r>
              <a:rPr sz="1000" spc="25" dirty="0">
                <a:solidFill>
                  <a:srgbClr val="231F20"/>
                </a:solidFill>
                <a:latin typeface="Arial"/>
                <a:cs typeface="Arial"/>
              </a:rPr>
              <a:t>pirate</a:t>
            </a:r>
            <a:r>
              <a:rPr sz="1000" spc="-50" dirty="0">
                <a:solidFill>
                  <a:srgbClr val="231F20"/>
                </a:solidFill>
                <a:latin typeface="Arial"/>
                <a:cs typeface="Arial"/>
              </a:rPr>
              <a:t> </a:t>
            </a:r>
            <a:r>
              <a:rPr sz="1000" spc="20" dirty="0">
                <a:solidFill>
                  <a:srgbClr val="231F20"/>
                </a:solidFill>
                <a:latin typeface="Arial"/>
                <a:cs typeface="Arial"/>
              </a:rPr>
              <a:t>than</a:t>
            </a:r>
            <a:r>
              <a:rPr sz="1000" spc="-50" dirty="0">
                <a:solidFill>
                  <a:srgbClr val="231F20"/>
                </a:solidFill>
                <a:latin typeface="Arial"/>
                <a:cs typeface="Arial"/>
              </a:rPr>
              <a:t> </a:t>
            </a:r>
            <a:r>
              <a:rPr sz="1000" spc="15" dirty="0">
                <a:solidFill>
                  <a:srgbClr val="231F20"/>
                </a:solidFill>
                <a:latin typeface="Arial"/>
                <a:cs typeface="Arial"/>
              </a:rPr>
              <a:t>joining</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20" dirty="0">
                <a:solidFill>
                  <a:srgbClr val="231F20"/>
                </a:solidFill>
                <a:latin typeface="Arial"/>
                <a:cs typeface="Arial"/>
              </a:rPr>
              <a:t>navy”</a:t>
            </a:r>
            <a:endParaRPr sz="1000">
              <a:latin typeface="Arial"/>
              <a:cs typeface="Arial"/>
            </a:endParaRPr>
          </a:p>
          <a:p>
            <a:pPr marL="192405" marR="139700"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30" dirty="0">
                <a:solidFill>
                  <a:srgbClr val="231F20"/>
                </a:solidFill>
                <a:latin typeface="Arial"/>
                <a:cs typeface="Arial"/>
              </a:rPr>
              <a:t>acknowledge</a:t>
            </a:r>
            <a:r>
              <a:rPr sz="1000" spc="-45" dirty="0">
                <a:solidFill>
                  <a:srgbClr val="231F20"/>
                </a:solidFill>
                <a:latin typeface="Arial"/>
                <a:cs typeface="Arial"/>
              </a:rPr>
              <a:t> </a:t>
            </a:r>
            <a:r>
              <a:rPr sz="1000" spc="35" dirty="0">
                <a:solidFill>
                  <a:srgbClr val="231F20"/>
                </a:solidFill>
                <a:latin typeface="Arial"/>
                <a:cs typeface="Arial"/>
              </a:rPr>
              <a:t>effort,</a:t>
            </a:r>
            <a:r>
              <a:rPr sz="1000" spc="-40" dirty="0">
                <a:solidFill>
                  <a:srgbClr val="231F20"/>
                </a:solidFill>
                <a:latin typeface="Arial"/>
                <a:cs typeface="Arial"/>
              </a:rPr>
              <a:t> </a:t>
            </a:r>
            <a:r>
              <a:rPr sz="1000" spc="10" dirty="0">
                <a:solidFill>
                  <a:srgbClr val="231F20"/>
                </a:solidFill>
                <a:latin typeface="Arial"/>
                <a:cs typeface="Arial"/>
              </a:rPr>
              <a:t>share</a:t>
            </a:r>
            <a:r>
              <a:rPr sz="1000" spc="-45" dirty="0">
                <a:solidFill>
                  <a:srgbClr val="231F20"/>
                </a:solidFill>
                <a:latin typeface="Arial"/>
                <a:cs typeface="Arial"/>
              </a:rPr>
              <a:t> </a:t>
            </a:r>
            <a:r>
              <a:rPr sz="1000" spc="20" dirty="0">
                <a:solidFill>
                  <a:srgbClr val="231F20"/>
                </a:solidFill>
                <a:latin typeface="Arial"/>
                <a:cs typeface="Arial"/>
              </a:rPr>
              <a:t>success</a:t>
            </a:r>
            <a:r>
              <a:rPr sz="1000" spc="-45" dirty="0">
                <a:solidFill>
                  <a:srgbClr val="231F20"/>
                </a:solidFill>
                <a:latin typeface="Arial"/>
                <a:cs typeface="Arial"/>
              </a:rPr>
              <a:t> </a:t>
            </a:r>
            <a:r>
              <a:rPr sz="1000" spc="15" dirty="0">
                <a:solidFill>
                  <a:srgbClr val="231F20"/>
                </a:solidFill>
                <a:latin typeface="Arial"/>
                <a:cs typeface="Arial"/>
              </a:rPr>
              <a:t>and</a:t>
            </a:r>
            <a:r>
              <a:rPr sz="1000" spc="-40" dirty="0">
                <a:solidFill>
                  <a:srgbClr val="231F20"/>
                </a:solidFill>
                <a:latin typeface="Arial"/>
                <a:cs typeface="Arial"/>
              </a:rPr>
              <a:t> </a:t>
            </a:r>
            <a:r>
              <a:rPr sz="1000" spc="30" dirty="0">
                <a:solidFill>
                  <a:srgbClr val="231F20"/>
                </a:solidFill>
                <a:latin typeface="Arial"/>
                <a:cs typeface="Arial"/>
              </a:rPr>
              <a:t>act</a:t>
            </a:r>
            <a:r>
              <a:rPr sz="1000" spc="-45" dirty="0">
                <a:solidFill>
                  <a:srgbClr val="231F20"/>
                </a:solidFill>
                <a:latin typeface="Arial"/>
                <a:cs typeface="Arial"/>
              </a:rPr>
              <a:t> </a:t>
            </a:r>
            <a:r>
              <a:rPr sz="1000" spc="40" dirty="0">
                <a:solidFill>
                  <a:srgbClr val="231F20"/>
                </a:solidFill>
                <a:latin typeface="Arial"/>
                <a:cs typeface="Arial"/>
              </a:rPr>
              <a:t>with</a:t>
            </a:r>
            <a:r>
              <a:rPr sz="1000" spc="-45" dirty="0">
                <a:solidFill>
                  <a:srgbClr val="231F20"/>
                </a:solidFill>
                <a:latin typeface="Arial"/>
                <a:cs typeface="Arial"/>
              </a:rPr>
              <a:t> </a:t>
            </a:r>
            <a:r>
              <a:rPr sz="1000" spc="15" dirty="0">
                <a:solidFill>
                  <a:srgbClr val="231F20"/>
                </a:solidFill>
                <a:latin typeface="Arial"/>
                <a:cs typeface="Arial"/>
              </a:rPr>
              <a:t>compassion:</a:t>
            </a:r>
            <a:r>
              <a:rPr sz="1000" spc="-40" dirty="0">
                <a:solidFill>
                  <a:srgbClr val="231F20"/>
                </a:solidFill>
                <a:latin typeface="Arial"/>
                <a:cs typeface="Arial"/>
              </a:rPr>
              <a:t> </a:t>
            </a:r>
            <a:r>
              <a:rPr sz="1000" dirty="0">
                <a:solidFill>
                  <a:srgbClr val="231F20"/>
                </a:solidFill>
                <a:latin typeface="Arial"/>
                <a:cs typeface="Arial"/>
              </a:rPr>
              <a:t>We  </a:t>
            </a:r>
            <a:r>
              <a:rPr sz="1000" spc="15" dirty="0">
                <a:solidFill>
                  <a:srgbClr val="231F20"/>
                </a:solidFill>
                <a:latin typeface="Arial"/>
                <a:cs typeface="Arial"/>
              </a:rPr>
              <a:t>collaborate, </a:t>
            </a:r>
            <a:r>
              <a:rPr sz="1000" spc="40" dirty="0">
                <a:solidFill>
                  <a:srgbClr val="231F20"/>
                </a:solidFill>
                <a:latin typeface="Arial"/>
                <a:cs typeface="Arial"/>
              </a:rPr>
              <a:t>we </a:t>
            </a:r>
            <a:r>
              <a:rPr sz="1000" spc="25" dirty="0">
                <a:solidFill>
                  <a:srgbClr val="231F20"/>
                </a:solidFill>
                <a:latin typeface="Arial"/>
                <a:cs typeface="Arial"/>
              </a:rPr>
              <a:t>don’t</a:t>
            </a:r>
            <a:r>
              <a:rPr sz="1000" spc="-210" dirty="0">
                <a:solidFill>
                  <a:srgbClr val="231F20"/>
                </a:solidFill>
                <a:latin typeface="Arial"/>
                <a:cs typeface="Arial"/>
              </a:rPr>
              <a:t> </a:t>
            </a:r>
            <a:r>
              <a:rPr sz="1000" spc="35" dirty="0">
                <a:solidFill>
                  <a:srgbClr val="231F20"/>
                </a:solidFill>
                <a:latin typeface="Arial"/>
                <a:cs typeface="Arial"/>
              </a:rPr>
              <a:t>compete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question</a:t>
            </a:r>
            <a:r>
              <a:rPr sz="1000" spc="-50" dirty="0">
                <a:solidFill>
                  <a:srgbClr val="231F20"/>
                </a:solidFill>
                <a:latin typeface="Arial"/>
                <a:cs typeface="Arial"/>
              </a:rPr>
              <a:t> </a:t>
            </a:r>
            <a:r>
              <a:rPr sz="1000" spc="25" dirty="0">
                <a:solidFill>
                  <a:srgbClr val="231F20"/>
                </a:solidFill>
                <a:latin typeface="Arial"/>
                <a:cs typeface="Arial"/>
              </a:rPr>
              <a:t>everything</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45" dirty="0">
                <a:solidFill>
                  <a:srgbClr val="231F20"/>
                </a:solidFill>
                <a:latin typeface="Arial"/>
                <a:cs typeface="Arial"/>
              </a:rPr>
              <a:t> </a:t>
            </a:r>
            <a:r>
              <a:rPr sz="1000" spc="25" dirty="0">
                <a:solidFill>
                  <a:srgbClr val="231F20"/>
                </a:solidFill>
                <a:latin typeface="Arial"/>
                <a:cs typeface="Arial"/>
              </a:rPr>
              <a:t>understand</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WHY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15" dirty="0">
                <a:solidFill>
                  <a:srgbClr val="231F20"/>
                </a:solidFill>
                <a:latin typeface="Arial"/>
                <a:cs typeface="Arial"/>
              </a:rPr>
              <a:t>believe</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15" dirty="0">
                <a:solidFill>
                  <a:srgbClr val="231F20"/>
                </a:solidFill>
                <a:latin typeface="Arial"/>
                <a:cs typeface="Arial"/>
              </a:rPr>
              <a:t>Hype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better</a:t>
            </a:r>
            <a:r>
              <a:rPr sz="1000" spc="-50" dirty="0">
                <a:solidFill>
                  <a:srgbClr val="231F20"/>
                </a:solidFill>
                <a:latin typeface="Arial"/>
                <a:cs typeface="Arial"/>
              </a:rPr>
              <a:t> </a:t>
            </a:r>
            <a:r>
              <a:rPr sz="1000" spc="15" dirty="0">
                <a:solidFill>
                  <a:srgbClr val="231F20"/>
                </a:solidFill>
                <a:latin typeface="Arial"/>
                <a:cs typeface="Arial"/>
              </a:rPr>
              <a:t>and</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35" dirty="0">
                <a:solidFill>
                  <a:srgbClr val="231F20"/>
                </a:solidFill>
                <a:latin typeface="Arial"/>
                <a:cs typeface="Arial"/>
              </a:rPr>
              <a:t>do</a:t>
            </a:r>
            <a:r>
              <a:rPr sz="1000" spc="-50" dirty="0">
                <a:solidFill>
                  <a:srgbClr val="231F20"/>
                </a:solidFill>
                <a:latin typeface="Arial"/>
                <a:cs typeface="Arial"/>
              </a:rPr>
              <a:t> </a:t>
            </a:r>
            <a:r>
              <a:rPr sz="1000" spc="40" dirty="0">
                <a:solidFill>
                  <a:srgbClr val="231F20"/>
                </a:solidFill>
                <a:latin typeface="Arial"/>
                <a:cs typeface="Arial"/>
              </a:rPr>
              <a:t>better</a:t>
            </a:r>
            <a:endParaRPr sz="1000">
              <a:latin typeface="Arial"/>
              <a:cs typeface="Arial"/>
            </a:endParaRPr>
          </a:p>
        </p:txBody>
      </p:sp>
      <p:sp>
        <p:nvSpPr>
          <p:cNvPr id="4" name="object 4"/>
          <p:cNvSpPr txBox="1"/>
          <p:nvPr/>
        </p:nvSpPr>
        <p:spPr>
          <a:xfrm>
            <a:off x="2699296" y="2094725"/>
            <a:ext cx="1440180" cy="166712"/>
          </a:xfrm>
          <a:prstGeom prst="rect">
            <a:avLst/>
          </a:prstGeom>
        </p:spPr>
        <p:txBody>
          <a:bodyPr vert="horz" wrap="square" lIns="0" tIns="12700" rIns="0" bIns="0" rtlCol="0">
            <a:spAutoFit/>
          </a:bodyPr>
          <a:lstStyle/>
          <a:p>
            <a:pPr marL="12700">
              <a:lnSpc>
                <a:spcPct val="100000"/>
              </a:lnSpc>
              <a:spcBef>
                <a:spcPts val="100"/>
              </a:spcBef>
            </a:pPr>
            <a:r>
              <a:rPr sz="1000" b="1" i="1" spc="5" dirty="0">
                <a:solidFill>
                  <a:srgbClr val="231F20"/>
                </a:solidFill>
                <a:latin typeface="Roboto Black" panose="02000000000000000000" pitchFamily="2" charset="0"/>
                <a:ea typeface="Roboto Black" panose="02000000000000000000" pitchFamily="2" charset="0"/>
                <a:cs typeface="Arial"/>
              </a:rPr>
              <a:t>#WEDESERVEBETTER</a:t>
            </a:r>
            <a:endParaRPr sz="1000" b="1" i="1" dirty="0">
              <a:latin typeface="Roboto Black" panose="02000000000000000000" pitchFamily="2" charset="0"/>
              <a:ea typeface="Roboto Black"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2000" y="1886534"/>
            <a:ext cx="6546650" cy="3013646"/>
          </a:xfrm>
          <a:prstGeom prst="rect">
            <a:avLst/>
          </a:prstGeom>
        </p:spPr>
        <p:txBody>
          <a:bodyPr vert="horz" wrap="square" lIns="0" tIns="12700" rIns="0" bIns="0" rtlCol="0">
            <a:spAutoFit/>
          </a:bodyPr>
          <a:lstStyle/>
          <a:p>
            <a:pPr>
              <a:lnSpc>
                <a:spcPct val="100000"/>
              </a:lnSpc>
              <a:spcBef>
                <a:spcPts val="10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every</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endParaRPr sz="1000" dirty="0">
              <a:latin typeface="Roboto" panose="02000000000000000000" pitchFamily="2" charset="0"/>
              <a:ea typeface="Roboto" panose="02000000000000000000" pitchFamily="2" charset="0"/>
              <a:cs typeface="Arial"/>
            </a:endParaRPr>
          </a:p>
          <a:p>
            <a:pPr>
              <a:lnSpc>
                <a:spcPct val="100000"/>
              </a:lnSpc>
            </a:pPr>
            <a:r>
              <a:rPr sz="1000" spc="25" dirty="0">
                <a:solidFill>
                  <a:srgbClr val="231F20"/>
                </a:solidFill>
                <a:latin typeface="Roboto" panose="02000000000000000000" pitchFamily="2" charset="0"/>
                <a:ea typeface="Roboto" panose="02000000000000000000" pitchFamily="2" charset="0"/>
                <a:cs typeface="Arial"/>
              </a:rPr>
              <a:t>enabled </a:t>
            </a:r>
            <a:r>
              <a:rPr sz="1000" spc="35" dirty="0">
                <a:solidFill>
                  <a:srgbClr val="231F20"/>
                </a:solidFill>
                <a:latin typeface="Roboto" panose="02000000000000000000" pitchFamily="2" charset="0"/>
                <a:ea typeface="Roboto" panose="02000000000000000000" pitchFamily="2" charset="0"/>
                <a:cs typeface="Arial"/>
              </a:rPr>
              <a:t>or </a:t>
            </a:r>
            <a:r>
              <a:rPr sz="1000" spc="20" dirty="0">
                <a:solidFill>
                  <a:srgbClr val="231F20"/>
                </a:solidFill>
                <a:latin typeface="Roboto" panose="02000000000000000000" pitchFamily="2" charset="0"/>
                <a:ea typeface="Roboto" panose="02000000000000000000" pitchFamily="2" charset="0"/>
                <a:cs typeface="Arial"/>
              </a:rPr>
              <a:t>assisted by </a:t>
            </a:r>
            <a:r>
              <a:rPr lang="en-IN" sz="1000" spc="-5" dirty="0" err="1">
                <a:solidFill>
                  <a:srgbClr val="231F20"/>
                </a:solidFill>
                <a:latin typeface="Roboto" panose="02000000000000000000" pitchFamily="2" charset="0"/>
                <a:ea typeface="Roboto" panose="02000000000000000000" pitchFamily="2" charset="0"/>
                <a:cs typeface="Arial"/>
              </a:rPr>
              <a:t>Lohia</a:t>
            </a:r>
            <a:r>
              <a:rPr lang="en-IN" sz="1000" spc="-5" dirty="0">
                <a:solidFill>
                  <a:srgbClr val="231F20"/>
                </a:solidFill>
                <a:latin typeface="Roboto" panose="02000000000000000000" pitchFamily="2" charset="0"/>
                <a:ea typeface="Roboto" panose="02000000000000000000" pitchFamily="2" charset="0"/>
                <a:cs typeface="Arial"/>
              </a:rPr>
              <a:t> </a:t>
            </a:r>
            <a:r>
              <a:rPr lang="en-IN" sz="1000" spc="-5" dirty="0" err="1">
                <a:solidFill>
                  <a:srgbClr val="231F20"/>
                </a:solidFill>
                <a:latin typeface="Roboto" panose="02000000000000000000" pitchFamily="2" charset="0"/>
                <a:ea typeface="Roboto" panose="02000000000000000000" pitchFamily="2" charset="0"/>
                <a:cs typeface="Arial"/>
              </a:rPr>
              <a:t>Worldspace</a:t>
            </a:r>
            <a:r>
              <a:rPr sz="1000" spc="-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in </a:t>
            </a:r>
            <a:r>
              <a:rPr lang="en-US" sz="1000" spc="20" dirty="0">
                <a:solidFill>
                  <a:srgbClr val="231F20"/>
                </a:solidFill>
                <a:latin typeface="Roboto" panose="02000000000000000000" pitchFamily="2" charset="0"/>
                <a:ea typeface="Roboto" panose="02000000000000000000" pitchFamily="2" charset="0"/>
                <a:cs typeface="Arial"/>
              </a:rPr>
              <a:t>India</a:t>
            </a:r>
            <a:r>
              <a:rPr sz="1000" spc="20" dirty="0">
                <a:solidFill>
                  <a:srgbClr val="231F20"/>
                </a:solidFill>
                <a:latin typeface="Roboto" panose="02000000000000000000" pitchFamily="2" charset="0"/>
                <a:ea typeface="Roboto" panose="02000000000000000000" pitchFamily="2" charset="0"/>
                <a:cs typeface="Arial"/>
              </a:rPr>
              <a:t> exists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traditional</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aboriginal</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lands</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which</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have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been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sustained</a:t>
            </a:r>
            <a:r>
              <a:rPr sz="1000" spc="-40" dirty="0">
                <a:solidFill>
                  <a:srgbClr val="231F20"/>
                </a:solidFill>
                <a:latin typeface="Roboto" panose="02000000000000000000" pitchFamily="2" charset="0"/>
                <a:ea typeface="Roboto" panose="02000000000000000000" pitchFamily="2" charset="0"/>
                <a:cs typeface="Arial"/>
              </a:rPr>
              <a:t> </a:t>
            </a:r>
            <a:r>
              <a:rPr sz="1000" spc="50" dirty="0">
                <a:solidFill>
                  <a:srgbClr val="231F20"/>
                </a:solidFill>
                <a:latin typeface="Roboto" panose="02000000000000000000" pitchFamily="2" charset="0"/>
                <a:ea typeface="Roboto" panose="02000000000000000000" pitchFamily="2" charset="0"/>
                <a:cs typeface="Arial"/>
              </a:rPr>
              <a:t>for  </a:t>
            </a:r>
            <a:r>
              <a:rPr sz="1000" spc="25" dirty="0">
                <a:solidFill>
                  <a:srgbClr val="231F20"/>
                </a:solidFill>
                <a:latin typeface="Roboto" panose="02000000000000000000" pitchFamily="2" charset="0"/>
                <a:ea typeface="Roboto" panose="02000000000000000000" pitchFamily="2" charset="0"/>
                <a:cs typeface="Arial"/>
              </a:rPr>
              <a:t>thousands </a:t>
            </a:r>
            <a:r>
              <a:rPr sz="1000" spc="40" dirty="0">
                <a:solidFill>
                  <a:srgbClr val="231F20"/>
                </a:solidFill>
                <a:latin typeface="Roboto" panose="02000000000000000000" pitchFamily="2" charset="0"/>
                <a:ea typeface="Roboto" panose="02000000000000000000" pitchFamily="2" charset="0"/>
                <a:cs typeface="Arial"/>
              </a:rPr>
              <a:t>of</a:t>
            </a:r>
            <a:r>
              <a:rPr sz="1000" spc="-1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years.</a:t>
            </a:r>
            <a:endParaRPr sz="1000" dirty="0">
              <a:latin typeface="Roboto" panose="02000000000000000000" pitchFamily="2" charset="0"/>
              <a:ea typeface="Roboto" panose="02000000000000000000" pitchFamily="2" charset="0"/>
              <a:cs typeface="Arial"/>
            </a:endParaRPr>
          </a:p>
          <a:p>
            <a:pPr marR="297815">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 </a:t>
            </a:r>
            <a:r>
              <a:rPr sz="1000" spc="30" dirty="0">
                <a:solidFill>
                  <a:srgbClr val="231F20"/>
                </a:solidFill>
                <a:latin typeface="Roboto" panose="02000000000000000000" pitchFamily="2" charset="0"/>
                <a:ea typeface="Roboto" panose="02000000000000000000" pitchFamily="2" charset="0"/>
                <a:cs typeface="Arial"/>
              </a:rPr>
              <a:t>honour their ongoing connection </a:t>
            </a:r>
            <a:r>
              <a:rPr sz="1000" spc="35" dirty="0">
                <a:solidFill>
                  <a:srgbClr val="231F20"/>
                </a:solidFill>
                <a:latin typeface="Roboto" panose="02000000000000000000" pitchFamily="2" charset="0"/>
                <a:ea typeface="Roboto" panose="02000000000000000000" pitchFamily="2" charset="0"/>
                <a:cs typeface="Arial"/>
              </a:rPr>
              <a:t>to </a:t>
            </a:r>
            <a:r>
              <a:rPr sz="1000" spc="20" dirty="0">
                <a:solidFill>
                  <a:srgbClr val="231F20"/>
                </a:solidFill>
                <a:latin typeface="Roboto" panose="02000000000000000000" pitchFamily="2" charset="0"/>
                <a:ea typeface="Roboto" panose="02000000000000000000" pitchFamily="2" charset="0"/>
                <a:cs typeface="Arial"/>
              </a:rPr>
              <a:t>these </a:t>
            </a:r>
            <a:r>
              <a:rPr sz="1000" spc="10" dirty="0">
                <a:solidFill>
                  <a:srgbClr val="231F20"/>
                </a:solidFill>
                <a:latin typeface="Roboto" panose="02000000000000000000" pitchFamily="2" charset="0"/>
                <a:ea typeface="Roboto" panose="02000000000000000000" pitchFamily="2" charset="0"/>
                <a:cs typeface="Arial"/>
              </a:rPr>
              <a:t>lands</a:t>
            </a:r>
            <a:r>
              <a:rPr lang="en-US" sz="1000" spc="1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traditional  </a:t>
            </a:r>
            <a:r>
              <a:rPr sz="1000" spc="25" dirty="0">
                <a:solidFill>
                  <a:srgbClr val="231F20"/>
                </a:solidFill>
                <a:latin typeface="Roboto" panose="02000000000000000000" pitchFamily="2" charset="0"/>
                <a:ea typeface="Roboto" panose="02000000000000000000" pitchFamily="2" charset="0"/>
                <a:cs typeface="Arial"/>
              </a:rPr>
              <a:t>custodians </a:t>
            </a:r>
            <a:r>
              <a:rPr sz="1000" spc="5" dirty="0">
                <a:solidFill>
                  <a:srgbClr val="231F20"/>
                </a:solidFill>
                <a:latin typeface="Roboto" panose="02000000000000000000" pitchFamily="2" charset="0"/>
                <a:ea typeface="Roboto" panose="02000000000000000000" pitchFamily="2" charset="0"/>
                <a:cs typeface="Arial"/>
              </a:rPr>
              <a:t>in </a:t>
            </a:r>
            <a:r>
              <a:rPr sz="1000" spc="30" dirty="0">
                <a:solidFill>
                  <a:srgbClr val="231F20"/>
                </a:solidFill>
                <a:latin typeface="Roboto" panose="02000000000000000000" pitchFamily="2" charset="0"/>
                <a:ea typeface="Roboto" panose="02000000000000000000" pitchFamily="2" charset="0"/>
                <a:cs typeface="Arial"/>
              </a:rPr>
              <a:t>our</a:t>
            </a:r>
            <a:r>
              <a:rPr sz="1000" spc="-15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3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10" dirty="0">
                <a:solidFill>
                  <a:srgbClr val="231F20"/>
                </a:solidFill>
                <a:latin typeface="Roboto" panose="02000000000000000000" pitchFamily="2" charset="0"/>
                <a:ea typeface="Roboto" panose="02000000000000000000" pitchFamily="2" charset="0"/>
                <a:cs typeface="Arial"/>
              </a:rPr>
              <a:t>For</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additional</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information,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questions</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unturned,</a:t>
            </a:r>
            <a:endParaRPr sz="1000" dirty="0">
              <a:latin typeface="Roboto" panose="02000000000000000000" pitchFamily="2" charset="0"/>
              <a:ea typeface="Roboto" panose="02000000000000000000" pitchFamily="2" charset="0"/>
              <a:cs typeface="Arial"/>
            </a:endParaRPr>
          </a:p>
          <a:p>
            <a:pPr marR="81915">
              <a:lnSpc>
                <a:spcPct val="100000"/>
              </a:lnSpc>
            </a:pPr>
            <a:r>
              <a:rPr sz="1000" spc="30" dirty="0">
                <a:solidFill>
                  <a:srgbClr val="231F20"/>
                </a:solidFill>
                <a:latin typeface="Roboto" panose="02000000000000000000" pitchFamily="2" charset="0"/>
                <a:ea typeface="Roboto" panose="02000000000000000000" pitchFamily="2" charset="0"/>
                <a:cs typeface="Arial"/>
              </a:rPr>
              <a:t>collaboration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opportunities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enquiries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please  </a:t>
            </a:r>
            <a:r>
              <a:rPr sz="1000" spc="40" dirty="0">
                <a:solidFill>
                  <a:srgbClr val="231F20"/>
                </a:solidFill>
                <a:latin typeface="Roboto" panose="02000000000000000000" pitchFamily="2" charset="0"/>
                <a:ea typeface="Roboto" panose="02000000000000000000" pitchFamily="2" charset="0"/>
                <a:cs typeface="Arial"/>
              </a:rPr>
              <a:t>get </a:t>
            </a:r>
            <a:r>
              <a:rPr sz="1000" spc="5" dirty="0">
                <a:solidFill>
                  <a:srgbClr val="231F20"/>
                </a:solidFill>
                <a:latin typeface="Roboto" panose="02000000000000000000" pitchFamily="2" charset="0"/>
                <a:ea typeface="Roboto" panose="02000000000000000000" pitchFamily="2" charset="0"/>
                <a:cs typeface="Arial"/>
              </a:rPr>
              <a:t>in</a:t>
            </a:r>
            <a:r>
              <a:rPr sz="1000" spc="-1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touch.</a:t>
            </a:r>
            <a:endParaRPr lang="en-US" sz="1000" spc="20" dirty="0">
              <a:solidFill>
                <a:srgbClr val="231F20"/>
              </a:solidFill>
              <a:latin typeface="Roboto" panose="02000000000000000000" pitchFamily="2" charset="0"/>
              <a:ea typeface="Roboto" panose="02000000000000000000" pitchFamily="2" charset="0"/>
              <a:cs typeface="Arial"/>
            </a:endParaRPr>
          </a:p>
          <a:p>
            <a:pPr marR="81915">
              <a:lnSpc>
                <a:spcPct val="100000"/>
              </a:lnSpc>
            </a:pPr>
            <a:endParaRPr sz="1000" dirty="0">
              <a:latin typeface="Roboto" panose="02000000000000000000" pitchFamily="2" charset="0"/>
              <a:ea typeface="Roboto" panose="02000000000000000000" pitchFamily="2" charset="0"/>
              <a:cs typeface="Arial"/>
            </a:endParaRP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Centrum Plaza Mall,</a:t>
            </a: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Mg Road, New Delhi </a:t>
            </a:r>
          </a:p>
          <a:p>
            <a:pPr>
              <a:lnSpc>
                <a:spcPct val="100000"/>
              </a:lnSpc>
            </a:pPr>
            <a:r>
              <a:rPr sz="1000" spc="-65" dirty="0">
                <a:solidFill>
                  <a:srgbClr val="231F20"/>
                </a:solidFill>
                <a:latin typeface="Roboto" panose="02000000000000000000" pitchFamily="2" charset="0"/>
                <a:ea typeface="Roboto" panose="02000000000000000000" pitchFamily="2" charset="0"/>
                <a:cs typeface="Arial"/>
              </a:rPr>
              <a:t>T. </a:t>
            </a:r>
            <a:r>
              <a:rPr lang="en-US" sz="1000" dirty="0">
                <a:solidFill>
                  <a:srgbClr val="231F20"/>
                </a:solidFill>
                <a:latin typeface="Roboto" panose="02000000000000000000" pitchFamily="2" charset="0"/>
                <a:ea typeface="Roboto" panose="02000000000000000000" pitchFamily="2" charset="0"/>
                <a:cs typeface="Arial"/>
              </a:rPr>
              <a:t>(91)</a:t>
            </a:r>
            <a:r>
              <a:rPr sz="1000" dirty="0">
                <a:solidFill>
                  <a:srgbClr val="231F20"/>
                </a:solidFill>
                <a:latin typeface="Roboto" panose="02000000000000000000" pitchFamily="2" charset="0"/>
                <a:ea typeface="Roboto" panose="02000000000000000000" pitchFamily="2" charset="0"/>
                <a:cs typeface="Arial"/>
              </a:rPr>
              <a:t> </a:t>
            </a:r>
            <a:r>
              <a:rPr lang="en-US" sz="1000" spc="75" dirty="0">
                <a:solidFill>
                  <a:srgbClr val="231F20"/>
                </a:solidFill>
                <a:latin typeface="Roboto" panose="02000000000000000000" pitchFamily="2" charset="0"/>
                <a:ea typeface="Roboto" panose="02000000000000000000" pitchFamily="2" charset="0"/>
                <a:cs typeface="Arial"/>
              </a:rPr>
              <a:t>9811415777</a:t>
            </a:r>
            <a:endParaRPr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30" dirty="0">
                <a:solidFill>
                  <a:srgbClr val="231F20"/>
                </a:solidFill>
                <a:latin typeface="Roboto Medium" panose="02000000000000000000" pitchFamily="2" charset="0"/>
                <a:ea typeface="Roboto Medium" panose="02000000000000000000" pitchFamily="2" charset="0"/>
                <a:cs typeface="Arial"/>
                <a:hlinkClick r:id="rId3"/>
              </a:rPr>
              <a:t>wedeservebetter@</a:t>
            </a:r>
            <a:r>
              <a:rPr lang="en-US" sz="1000" i="1" spc="30" dirty="0">
                <a:solidFill>
                  <a:srgbClr val="231F20"/>
                </a:solidFill>
                <a:latin typeface="Roboto Medium" panose="02000000000000000000" pitchFamily="2" charset="0"/>
                <a:ea typeface="Roboto Medium" panose="02000000000000000000" pitchFamily="2" charset="0"/>
                <a:cs typeface="Arial"/>
                <a:hlinkClick r:id="rId3"/>
              </a:rPr>
              <a:t>lohiaworldspace</a:t>
            </a:r>
            <a:r>
              <a:rPr sz="1000" i="1" spc="30" dirty="0">
                <a:solidFill>
                  <a:srgbClr val="231F20"/>
                </a:solidFill>
                <a:latin typeface="Roboto Medium" panose="02000000000000000000" pitchFamily="2" charset="0"/>
                <a:ea typeface="Roboto Medium" panose="02000000000000000000" pitchFamily="2" charset="0"/>
                <a:cs typeface="Arial"/>
                <a:hlinkClick r:id="rId3"/>
              </a:rPr>
              <a:t>.com </a:t>
            </a:r>
            <a:r>
              <a:rPr sz="1000" i="1" spc="30" dirty="0">
                <a:solidFill>
                  <a:srgbClr val="231F20"/>
                </a:solidFill>
                <a:latin typeface="Roboto Medium" panose="02000000000000000000" pitchFamily="2" charset="0"/>
                <a:ea typeface="Roboto Medium" panose="02000000000000000000" pitchFamily="2" charset="0"/>
                <a:cs typeface="Arial"/>
              </a:rPr>
              <a:t> </a:t>
            </a:r>
            <a:endParaRPr lang="en-US" sz="1000" i="1" spc="30" dirty="0">
              <a:solidFill>
                <a:srgbClr val="231F20"/>
              </a:solidFill>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lang="en-US" sz="1000" i="1" spc="25" dirty="0">
                <a:solidFill>
                  <a:srgbClr val="231F20"/>
                </a:solidFill>
                <a:latin typeface="Roboto Medium" panose="02000000000000000000" pitchFamily="2" charset="0"/>
                <a:ea typeface="Roboto Medium" panose="02000000000000000000" pitchFamily="2" charset="0"/>
                <a:cs typeface="Arial"/>
                <a:hlinkClick r:id="rId4"/>
              </a:rPr>
              <a:t>www.LohiaWorldspace</a:t>
            </a:r>
            <a:r>
              <a:rPr sz="1000" i="1" spc="25" dirty="0">
                <a:solidFill>
                  <a:srgbClr val="231F20"/>
                </a:solidFill>
                <a:latin typeface="Roboto Medium" panose="02000000000000000000" pitchFamily="2" charset="0"/>
                <a:ea typeface="Roboto Medium" panose="02000000000000000000" pitchFamily="2" charset="0"/>
                <a:cs typeface="Arial"/>
                <a:hlinkClick r:id="rId4"/>
              </a:rPr>
              <a:t>.com</a:t>
            </a:r>
            <a:endParaRPr lang="en-US"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75" dirty="0">
                <a:solidFill>
                  <a:srgbClr val="231F20"/>
                </a:solidFill>
                <a:latin typeface="Roboto Medium" panose="02000000000000000000" pitchFamily="2" charset="0"/>
                <a:ea typeface="Roboto Medium" panose="02000000000000000000" pitchFamily="2" charset="0"/>
                <a:cs typeface="Arial"/>
              </a:rPr>
              <a:t>©</a:t>
            </a:r>
            <a:r>
              <a:rPr sz="1000" i="1" spc="-45" dirty="0">
                <a:solidFill>
                  <a:srgbClr val="231F20"/>
                </a:solidFill>
                <a:latin typeface="Roboto Medium" panose="02000000000000000000" pitchFamily="2" charset="0"/>
                <a:ea typeface="Roboto Medium" panose="02000000000000000000" pitchFamily="2" charset="0"/>
                <a:cs typeface="Arial"/>
              </a:rPr>
              <a:t> </a:t>
            </a:r>
            <a:r>
              <a:rPr lang="en-IN" sz="1000" i="1" spc="-15" dirty="0">
                <a:solidFill>
                  <a:srgbClr val="231F20"/>
                </a:solidFill>
                <a:latin typeface="Roboto Medium" panose="02000000000000000000" pitchFamily="2" charset="0"/>
                <a:ea typeface="Roboto Medium" panose="02000000000000000000" pitchFamily="2" charset="0"/>
                <a:cs typeface="Arial"/>
              </a:rPr>
              <a:t>LOHIA WORLDSPACE</a:t>
            </a:r>
            <a:endParaRPr sz="10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419300" y="9525182"/>
            <a:ext cx="2179955" cy="135935"/>
          </a:xfrm>
          <a:prstGeom prst="rect">
            <a:avLst/>
          </a:prstGeom>
        </p:spPr>
        <p:txBody>
          <a:bodyPr vert="horz" wrap="square" lIns="0" tIns="12700" rIns="0" bIns="0" rtlCol="0">
            <a:spAutoFit/>
          </a:bodyPr>
          <a:lstStyle/>
          <a:p>
            <a:pPr marL="12700" marR="5080">
              <a:lnSpc>
                <a:spcPct val="100000"/>
              </a:lnSpc>
              <a:spcBef>
                <a:spcPts val="100"/>
              </a:spcBef>
            </a:pPr>
            <a:r>
              <a:rPr lang="en-US" sz="800" b="1" i="1" spc="5" dirty="0" smtClean="0">
                <a:solidFill>
                  <a:srgbClr val="231F20"/>
                </a:solidFill>
                <a:latin typeface="Roboto Black" panose="02000000000000000000" pitchFamily="2" charset="0"/>
                <a:ea typeface="Roboto Black" panose="02000000000000000000" pitchFamily="2" charset="0"/>
                <a:cs typeface="Arial"/>
              </a:rPr>
              <a:t>#WEDESERVEBETTER</a:t>
            </a:r>
            <a:endParaRPr sz="800" i="1" dirty="0">
              <a:latin typeface="Roboto Medium" panose="02000000000000000000" pitchFamily="2" charset="0"/>
              <a:ea typeface="Roboto Medium" panose="02000000000000000000" pitchFamily="2" charset="0"/>
              <a:cs typeface="Arial"/>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420484" y="4773958"/>
            <a:ext cx="719340" cy="114421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1902</TotalTime>
  <Words>1117</Words>
  <Application>Microsoft Macintosh PowerPoint</Application>
  <PresentationFormat>Custom</PresentationFormat>
  <Paragraphs>115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About the Role</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DC_1</dc:creator>
  <cp:lastModifiedBy>hp</cp:lastModifiedBy>
  <cp:revision>25</cp:revision>
  <dcterms:created xsi:type="dcterms:W3CDTF">2020-12-18T10:41:17Z</dcterms:created>
  <dcterms:modified xsi:type="dcterms:W3CDTF">2021-01-23T13:41:58Z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2020-12-16T00:00:00Z</vt:filetime>
  </property>
  <property fmtid="{D5CDD505-2E9C-101B-9397-08002B2CF9AE}" pid="3" name="Creator">
    <vt:lpwstr>Adobe InDesign 15.0 (Macintosh)</vt:lpwstr>
  </property>
  <property fmtid="{D5CDD505-2E9C-101B-9397-08002B2CF9AE}" pid="4" name="LastSaved">
    <vt:filetime>2020-12-18T00:00:00Z</vt:filetime>
  </property>
</Properties>
</file>